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Adlery Pro" panose="020B0604020202020204" charset="0"/>
      <p:regular r:id="rId35"/>
    </p:embeddedFont>
    <p:embeddedFont>
      <p:font typeface="Agbalumo" panose="020B0604020202020204" charset="0"/>
      <p:regular r:id="rId36"/>
    </p:embeddedFont>
    <p:embeddedFont>
      <p:font typeface="Calibri (MS)" panose="020B0604020202020204" charset="0"/>
      <p:regular r:id="rId37"/>
    </p:embeddedFont>
    <p:embeddedFont>
      <p:font typeface="Calibri (MS) Bold" panose="020B0604020202020204" charset="0"/>
      <p:regular r:id="rId38"/>
    </p:embeddedFont>
    <p:embeddedFont>
      <p:font typeface="Calibri (MS) Bold Italics" panose="020B0604020202020204" charset="0"/>
      <p:regular r:id="rId39"/>
    </p:embeddedFont>
    <p:embeddedFont>
      <p:font typeface="Noto Sans Bold" panose="020B0604020202020204" charset="0"/>
      <p:regular r:id="rId40"/>
    </p:embeddedFont>
    <p:embeddedFont>
      <p:font typeface="Open Sans" panose="020B0606030504020204" pitchFamily="34" charset="0"/>
      <p:regular r:id="rId41"/>
    </p:embeddedFont>
    <p:embeddedFont>
      <p:font typeface="Open Sans Bold" panose="020B0806030504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3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sv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4.jpeg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9.png"/><Relationship Id="rId5" Type="http://schemas.openxmlformats.org/officeDocument/2006/relationships/image" Target="../media/image4.png"/><Relationship Id="rId10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4.png"/><Relationship Id="rId5" Type="http://schemas.openxmlformats.org/officeDocument/2006/relationships/image" Target="../media/image4.png"/><Relationship Id="rId10" Type="http://schemas.openxmlformats.org/officeDocument/2006/relationships/image" Target="../media/image93.svg"/><Relationship Id="rId4" Type="http://schemas.openxmlformats.org/officeDocument/2006/relationships/image" Target="../media/image3.pn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4.png"/><Relationship Id="rId5" Type="http://schemas.openxmlformats.org/officeDocument/2006/relationships/image" Target="../media/image4.png"/><Relationship Id="rId10" Type="http://schemas.openxmlformats.org/officeDocument/2006/relationships/image" Target="../media/image93.svg"/><Relationship Id="rId4" Type="http://schemas.openxmlformats.org/officeDocument/2006/relationships/image" Target="../media/image3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0.svg"/><Relationship Id="rId5" Type="http://schemas.openxmlformats.org/officeDocument/2006/relationships/image" Target="../media/image4.png"/><Relationship Id="rId15" Type="http://schemas.openxmlformats.org/officeDocument/2006/relationships/image" Target="../media/image104.svg"/><Relationship Id="rId10" Type="http://schemas.openxmlformats.org/officeDocument/2006/relationships/image" Target="../media/image99.png"/><Relationship Id="rId4" Type="http://schemas.openxmlformats.org/officeDocument/2006/relationships/image" Target="../media/image3.png"/><Relationship Id="rId9" Type="http://schemas.openxmlformats.org/officeDocument/2006/relationships/image" Target="../media/image98.svg"/><Relationship Id="rId1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4634" y="85725"/>
            <a:ext cx="4647419" cy="596503"/>
            <a:chOff x="0" y="0"/>
            <a:chExt cx="6196559" cy="7953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96584" cy="795274"/>
            </a:xfrm>
            <a:custGeom>
              <a:avLst/>
              <a:gdLst/>
              <a:ahLst/>
              <a:cxnLst/>
              <a:rect l="l" t="t" r="r" b="b"/>
              <a:pathLst>
                <a:path w="6196584" h="795274">
                  <a:moveTo>
                    <a:pt x="0" y="0"/>
                  </a:moveTo>
                  <a:lnTo>
                    <a:pt x="6196584" y="0"/>
                  </a:lnTo>
                  <a:lnTo>
                    <a:pt x="6196584" y="795274"/>
                  </a:lnTo>
                  <a:lnTo>
                    <a:pt x="0" y="795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21" r="-32212" b="-5609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062976" y="197710"/>
            <a:ext cx="484165" cy="484165"/>
            <a:chOff x="0" y="0"/>
            <a:chExt cx="645554" cy="6455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541" cy="645541"/>
            </a:xfrm>
            <a:custGeom>
              <a:avLst/>
              <a:gdLst/>
              <a:ahLst/>
              <a:cxnLst/>
              <a:rect l="l" t="t" r="r" b="b"/>
              <a:pathLst>
                <a:path w="645541" h="645541">
                  <a:moveTo>
                    <a:pt x="0" y="0"/>
                  </a:moveTo>
                  <a:lnTo>
                    <a:pt x="645541" y="0"/>
                  </a:lnTo>
                  <a:lnTo>
                    <a:pt x="645541" y="645541"/>
                  </a:lnTo>
                  <a:lnTo>
                    <a:pt x="0" y="645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488729"/>
            <a:ext cx="1241822" cy="667941"/>
            <a:chOff x="0" y="0"/>
            <a:chExt cx="1655762" cy="890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55826" cy="890651"/>
            </a:xfrm>
            <a:custGeom>
              <a:avLst/>
              <a:gdLst/>
              <a:ahLst/>
              <a:cxnLst/>
              <a:rect l="l" t="t" r="r" b="b"/>
              <a:pathLst>
                <a:path w="1655826" h="890651">
                  <a:moveTo>
                    <a:pt x="0" y="0"/>
                  </a:moveTo>
                  <a:lnTo>
                    <a:pt x="1655826" y="0"/>
                  </a:lnTo>
                  <a:lnTo>
                    <a:pt x="1655826" y="890651"/>
                  </a:lnTo>
                  <a:lnTo>
                    <a:pt x="0" y="890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3" b="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54565" y="3193841"/>
            <a:ext cx="16378870" cy="2372027"/>
            <a:chOff x="0" y="0"/>
            <a:chExt cx="21838493" cy="31627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838493" cy="3162702"/>
            </a:xfrm>
            <a:custGeom>
              <a:avLst/>
              <a:gdLst/>
              <a:ahLst/>
              <a:cxnLst/>
              <a:rect l="l" t="t" r="r" b="b"/>
              <a:pathLst>
                <a:path w="21838493" h="3162702">
                  <a:moveTo>
                    <a:pt x="0" y="0"/>
                  </a:moveTo>
                  <a:lnTo>
                    <a:pt x="21838493" y="0"/>
                  </a:lnTo>
                  <a:lnTo>
                    <a:pt x="21838493" y="3162702"/>
                  </a:lnTo>
                  <a:lnTo>
                    <a:pt x="0" y="3162702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30894" r="15211" b="-97262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21838493" cy="312460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212"/>
                </a:lnSpc>
              </a:pPr>
              <a:endParaRPr dirty="0"/>
            </a:p>
            <a:p>
              <a:pPr algn="ctr">
                <a:lnSpc>
                  <a:spcPts val="4212"/>
                </a:lnSpc>
              </a:pP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“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Diagnóstico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Ambiental y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estrategias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de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recuperación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con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soluciones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basadas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en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la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naturaleza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en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las quebradas Mamatena, Rumiwayku del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volcán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Ilaló,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región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andina </a:t>
              </a:r>
              <a:r>
                <a:rPr lang="en-US" sz="3900" b="1" dirty="0" err="1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el</a:t>
              </a:r>
              <a:r>
                <a:rPr lang="en-US" sz="3900" b="1" dirty="0">
                  <a:solidFill>
                    <a:srgbClr val="69193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Ecuador”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41064" y="21255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1488081" y="9014794"/>
            <a:ext cx="6286449" cy="48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  <a:spcBef>
                <a:spcPct val="0"/>
              </a:spcBef>
            </a:pPr>
            <a:r>
              <a:rPr lang="en-US" sz="3245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Ing.Emily Valeria Pérez Garzón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582669" y="2047289"/>
            <a:ext cx="11122662" cy="7904454"/>
            <a:chOff x="0" y="0"/>
            <a:chExt cx="13012039" cy="92471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12038" cy="9247124"/>
            </a:xfrm>
            <a:custGeom>
              <a:avLst/>
              <a:gdLst/>
              <a:ahLst/>
              <a:cxnLst/>
              <a:rect l="l" t="t" r="r" b="b"/>
              <a:pathLst>
                <a:path w="13012038" h="9247124">
                  <a:moveTo>
                    <a:pt x="0" y="0"/>
                  </a:moveTo>
                  <a:lnTo>
                    <a:pt x="13012038" y="0"/>
                  </a:lnTo>
                  <a:lnTo>
                    <a:pt x="13012038" y="9247124"/>
                  </a:lnTo>
                  <a:lnTo>
                    <a:pt x="0" y="9247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04" r="-304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554844" y="1504364"/>
            <a:ext cx="7435196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IMÁGENES SATELITALES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2436943" y="5524791"/>
            <a:ext cx="5295300" cy="2877445"/>
            <a:chOff x="0" y="0"/>
            <a:chExt cx="7060400" cy="38365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60438" cy="3836543"/>
            </a:xfrm>
            <a:custGeom>
              <a:avLst/>
              <a:gdLst/>
              <a:ahLst/>
              <a:cxnLst/>
              <a:rect l="l" t="t" r="r" b="b"/>
              <a:pathLst>
                <a:path w="7060438" h="3836543">
                  <a:moveTo>
                    <a:pt x="0" y="0"/>
                  </a:moveTo>
                  <a:lnTo>
                    <a:pt x="7060438" y="0"/>
                  </a:lnTo>
                  <a:lnTo>
                    <a:pt x="7060438" y="3836543"/>
                  </a:lnTo>
                  <a:lnTo>
                    <a:pt x="0" y="3836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8865346" y="5429541"/>
            <a:ext cx="6010332" cy="2877445"/>
            <a:chOff x="0" y="0"/>
            <a:chExt cx="8013776" cy="38365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13827" cy="3836543"/>
            </a:xfrm>
            <a:custGeom>
              <a:avLst/>
              <a:gdLst/>
              <a:ahLst/>
              <a:cxnLst/>
              <a:rect l="l" t="t" r="r" b="b"/>
              <a:pathLst>
                <a:path w="8013827" h="3836543">
                  <a:moveTo>
                    <a:pt x="0" y="0"/>
                  </a:moveTo>
                  <a:lnTo>
                    <a:pt x="8013827" y="0"/>
                  </a:lnTo>
                  <a:lnTo>
                    <a:pt x="8013827" y="3836543"/>
                  </a:lnTo>
                  <a:lnTo>
                    <a:pt x="0" y="3836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88" b="-89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7488012" y="7361582"/>
            <a:ext cx="488461" cy="396097"/>
          </a:xfrm>
          <a:custGeom>
            <a:avLst/>
            <a:gdLst/>
            <a:ahLst/>
            <a:cxnLst/>
            <a:rect l="l" t="t" r="r" b="b"/>
            <a:pathLst>
              <a:path w="488461" h="396097">
                <a:moveTo>
                  <a:pt x="0" y="0"/>
                </a:moveTo>
                <a:lnTo>
                  <a:pt x="488461" y="0"/>
                </a:lnTo>
                <a:lnTo>
                  <a:pt x="488461" y="396098"/>
                </a:lnTo>
                <a:lnTo>
                  <a:pt x="0" y="3960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8" r="-198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318639" y="1909349"/>
            <a:ext cx="4355211" cy="3250625"/>
            <a:chOff x="0" y="0"/>
            <a:chExt cx="5806948" cy="43341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806948" cy="4334129"/>
            </a:xfrm>
            <a:custGeom>
              <a:avLst/>
              <a:gdLst/>
              <a:ahLst/>
              <a:cxnLst/>
              <a:rect l="l" t="t" r="r" b="b"/>
              <a:pathLst>
                <a:path w="5806948" h="4334129">
                  <a:moveTo>
                    <a:pt x="0" y="0"/>
                  </a:moveTo>
                  <a:lnTo>
                    <a:pt x="5806948" y="0"/>
                  </a:lnTo>
                  <a:lnTo>
                    <a:pt x="5806948" y="4334129"/>
                  </a:lnTo>
                  <a:lnTo>
                    <a:pt x="0" y="4334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2675975" y="1868420"/>
            <a:ext cx="4399397" cy="3291554"/>
            <a:chOff x="0" y="0"/>
            <a:chExt cx="5865863" cy="43887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865876" cy="4388739"/>
            </a:xfrm>
            <a:custGeom>
              <a:avLst/>
              <a:gdLst/>
              <a:ahLst/>
              <a:cxnLst/>
              <a:rect l="l" t="t" r="r" b="b"/>
              <a:pathLst>
                <a:path w="5865876" h="4388739">
                  <a:moveTo>
                    <a:pt x="0" y="0"/>
                  </a:moveTo>
                  <a:lnTo>
                    <a:pt x="5865876" y="0"/>
                  </a:lnTo>
                  <a:lnTo>
                    <a:pt x="5865876" y="4388739"/>
                  </a:lnTo>
                  <a:lnTo>
                    <a:pt x="0" y="4388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587283" y="1920845"/>
            <a:ext cx="532655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RESISTIVIDAD DEL SUELO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50095" y="4208874"/>
            <a:ext cx="2544766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Equipo: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WDJD - 4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89945" y="2548352"/>
            <a:ext cx="3420618" cy="90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Sondeos eléctricos verticales (SEV)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54229" y="8497486"/>
            <a:ext cx="3847900" cy="30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Fuente: (Hussein &amp; Mohammed, 2013)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58633" y="4785803"/>
            <a:ext cx="4138022" cy="46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Arreglo: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Schumberger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2434" y="3666730"/>
            <a:ext cx="4782941" cy="46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Normativa: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ASTM G57-20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939684" y="2922756"/>
            <a:ext cx="3086100" cy="1687716"/>
          </a:xfrm>
          <a:custGeom>
            <a:avLst/>
            <a:gdLst/>
            <a:ahLst/>
            <a:cxnLst/>
            <a:rect l="l" t="t" r="r" b="b"/>
            <a:pathLst>
              <a:path w="3086100" h="1687716">
                <a:moveTo>
                  <a:pt x="0" y="0"/>
                </a:moveTo>
                <a:lnTo>
                  <a:pt x="3086100" y="0"/>
                </a:lnTo>
                <a:lnTo>
                  <a:pt x="3086100" y="1687716"/>
                </a:lnTo>
                <a:lnTo>
                  <a:pt x="0" y="1687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3338862" y="2520163"/>
            <a:ext cx="3676898" cy="2917698"/>
            <a:chOff x="0" y="0"/>
            <a:chExt cx="4902530" cy="38902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02581" cy="3890264"/>
            </a:xfrm>
            <a:custGeom>
              <a:avLst/>
              <a:gdLst/>
              <a:ahLst/>
              <a:cxnLst/>
              <a:rect l="l" t="t" r="r" b="b"/>
              <a:pathLst>
                <a:path w="4902581" h="3890264">
                  <a:moveTo>
                    <a:pt x="0" y="0"/>
                  </a:moveTo>
                  <a:lnTo>
                    <a:pt x="4902581" y="0"/>
                  </a:lnTo>
                  <a:lnTo>
                    <a:pt x="4902581" y="3890264"/>
                  </a:lnTo>
                  <a:lnTo>
                    <a:pt x="0" y="389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6" r="-15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156425" y="1662894"/>
            <a:ext cx="8014002" cy="64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8"/>
              </a:lnSpc>
            </a:pPr>
            <a:r>
              <a:rPr lang="en-US" sz="338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Soluciones Basadas en la Naturaleza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6425" y="2713987"/>
            <a:ext cx="6607902" cy="126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4"/>
              </a:lnSpc>
            </a:pPr>
            <a:r>
              <a:rPr lang="en-US" sz="23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Imitan procesos naturales para solucionar problemas ambientales, sociales o económicos, de forma sostenible y adaptable.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22197" y="2654551"/>
            <a:ext cx="4095436" cy="16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70" lvl="2" indent="-179923" algn="l">
              <a:lnSpc>
                <a:spcPts val="3305"/>
              </a:lnSpc>
              <a:buFont typeface="Arial"/>
              <a:buChar char="⚬"/>
            </a:pPr>
            <a:r>
              <a:rPr lang="en-US" sz="23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Restauran ecosistemas</a:t>
            </a:r>
          </a:p>
          <a:p>
            <a:pPr marL="539770" lvl="2" indent="-179923" algn="l">
              <a:lnSpc>
                <a:spcPts val="3305"/>
              </a:lnSpc>
              <a:buFont typeface="Arial"/>
              <a:buChar char="⚬"/>
            </a:pPr>
            <a:r>
              <a:rPr lang="en-US" sz="23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Regulan escorrentía</a:t>
            </a:r>
          </a:p>
          <a:p>
            <a:pPr marL="539770" lvl="2" indent="-179923" algn="l">
              <a:lnSpc>
                <a:spcPts val="3305"/>
              </a:lnSpc>
              <a:buFont typeface="Arial"/>
              <a:buChar char="⚬"/>
            </a:pPr>
            <a:r>
              <a:rPr lang="en-US" sz="23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Reducen erosión</a:t>
            </a:r>
          </a:p>
          <a:p>
            <a:pPr marL="539770" lvl="2" indent="-179923" algn="l">
              <a:lnSpc>
                <a:spcPts val="3305"/>
              </a:lnSpc>
              <a:buFont typeface="Arial"/>
              <a:buChar char="⚬"/>
            </a:pPr>
            <a:r>
              <a:rPr lang="en-US" sz="23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Mejoran calidad del agua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338862" y="6400791"/>
            <a:ext cx="3676898" cy="2638711"/>
            <a:chOff x="0" y="0"/>
            <a:chExt cx="4902530" cy="35182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02581" cy="3518281"/>
            </a:xfrm>
            <a:custGeom>
              <a:avLst/>
              <a:gdLst/>
              <a:ahLst/>
              <a:cxnLst/>
              <a:rect l="l" t="t" r="r" b="b"/>
              <a:pathLst>
                <a:path w="4902581" h="3518281">
                  <a:moveTo>
                    <a:pt x="0" y="0"/>
                  </a:moveTo>
                  <a:lnTo>
                    <a:pt x="4902581" y="0"/>
                  </a:lnTo>
                  <a:lnTo>
                    <a:pt x="4902581" y="3518281"/>
                  </a:lnTo>
                  <a:lnTo>
                    <a:pt x="0" y="3518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1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4127123" y="1578503"/>
            <a:ext cx="1940500" cy="56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298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Dique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38862" y="5475961"/>
            <a:ext cx="3429667" cy="56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298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Medias Lunas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6425" y="5962127"/>
            <a:ext cx="8318802" cy="21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2"/>
              </a:lnSpc>
            </a:pPr>
            <a:r>
              <a:rPr lang="en-US" sz="241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🌱 Reforestación → Aumenta infiltración y reduce erosión</a:t>
            </a:r>
          </a:p>
          <a:p>
            <a:pPr algn="l">
              <a:lnSpc>
                <a:spcPts val="3382"/>
              </a:lnSpc>
            </a:pPr>
            <a:r>
              <a:rPr lang="en-US" sz="241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🧱 Diques → Control y regulación del flujo</a:t>
            </a:r>
          </a:p>
          <a:p>
            <a:pPr algn="l">
              <a:lnSpc>
                <a:spcPts val="3382"/>
              </a:lnSpc>
            </a:pPr>
            <a:r>
              <a:rPr lang="en-US" sz="241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🌙 Medias lunas → Retención de agua en pendientes</a:t>
            </a:r>
          </a:p>
          <a:p>
            <a:pPr algn="l">
              <a:lnSpc>
                <a:spcPts val="3382"/>
              </a:lnSpc>
            </a:pPr>
            <a:r>
              <a:rPr lang="en-US" sz="241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🌿 Zanjas de infiltración → Disminuyen escorrentía</a:t>
            </a:r>
          </a:p>
          <a:p>
            <a:pPr algn="l">
              <a:lnSpc>
                <a:spcPts val="3382"/>
              </a:lnSpc>
            </a:pPr>
            <a:r>
              <a:rPr lang="en-US" sz="241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💧 Humedales → Regulación y mejora de calidad del agua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6425" y="5047469"/>
            <a:ext cx="10875493" cy="64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8"/>
              </a:lnSpc>
            </a:pPr>
            <a:r>
              <a:rPr lang="en-US" sz="338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Alternativas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884427" y="6685465"/>
            <a:ext cx="2133600" cy="365122"/>
            <a:chOff x="0" y="0"/>
            <a:chExt cx="2844800" cy="4868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44800" cy="486833"/>
            </a:xfrm>
            <a:custGeom>
              <a:avLst/>
              <a:gdLst/>
              <a:ahLst/>
              <a:cxnLst/>
              <a:rect l="l" t="t" r="r" b="b"/>
              <a:pathLst>
                <a:path w="2844800" h="486833">
                  <a:moveTo>
                    <a:pt x="0" y="0"/>
                  </a:moveTo>
                  <a:lnTo>
                    <a:pt x="2844800" y="0"/>
                  </a:lnTo>
                  <a:lnTo>
                    <a:pt x="2844800" y="486833"/>
                  </a:lnTo>
                  <a:lnTo>
                    <a:pt x="0" y="486833"/>
                  </a:lnTo>
                  <a:close/>
                </a:path>
              </a:pathLst>
            </a:custGeom>
            <a:blipFill>
              <a:blip r:embed="rId11">
                <a:alphaModFix amt="0"/>
              </a:blip>
              <a:stretch>
                <a:fillRect t="-63860" b="-63859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2844800" cy="50587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39"/>
                </a:lnSpc>
              </a:pPr>
              <a:r>
                <a:rPr lang="en-US" sz="12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15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992254" y="2539072"/>
            <a:ext cx="2915393" cy="1618040"/>
            <a:chOff x="0" y="0"/>
            <a:chExt cx="3887191" cy="21573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87216" cy="2157349"/>
            </a:xfrm>
            <a:custGeom>
              <a:avLst/>
              <a:gdLst/>
              <a:ahLst/>
              <a:cxnLst/>
              <a:rect l="l" t="t" r="r" b="b"/>
              <a:pathLst>
                <a:path w="3887216" h="2157349">
                  <a:moveTo>
                    <a:pt x="0" y="0"/>
                  </a:moveTo>
                  <a:lnTo>
                    <a:pt x="3887216" y="0"/>
                  </a:lnTo>
                  <a:lnTo>
                    <a:pt x="3887216" y="2157349"/>
                  </a:lnTo>
                  <a:lnTo>
                    <a:pt x="0" y="2157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50" b="-5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92254" y="4660121"/>
            <a:ext cx="2261149" cy="1404299"/>
            <a:chOff x="0" y="0"/>
            <a:chExt cx="3014866" cy="18723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4853" cy="1872361"/>
            </a:xfrm>
            <a:custGeom>
              <a:avLst/>
              <a:gdLst/>
              <a:ahLst/>
              <a:cxnLst/>
              <a:rect l="l" t="t" r="r" b="b"/>
              <a:pathLst>
                <a:path w="3014853" h="1872361">
                  <a:moveTo>
                    <a:pt x="0" y="0"/>
                  </a:moveTo>
                  <a:lnTo>
                    <a:pt x="3014853" y="0"/>
                  </a:lnTo>
                  <a:lnTo>
                    <a:pt x="3014853" y="1872361"/>
                  </a:lnTo>
                  <a:lnTo>
                    <a:pt x="0" y="1872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1292700">
            <a:off x="4581476" y="3154121"/>
            <a:ext cx="2311746" cy="979180"/>
            <a:chOff x="0" y="0"/>
            <a:chExt cx="3082328" cy="13055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82290" cy="1305560"/>
            </a:xfrm>
            <a:custGeom>
              <a:avLst/>
              <a:gdLst/>
              <a:ahLst/>
              <a:cxnLst/>
              <a:rect l="l" t="t" r="r" b="b"/>
              <a:pathLst>
                <a:path w="3082290" h="1305560">
                  <a:moveTo>
                    <a:pt x="0" y="0"/>
                  </a:moveTo>
                  <a:lnTo>
                    <a:pt x="3082290" y="0"/>
                  </a:lnTo>
                  <a:lnTo>
                    <a:pt x="3082290" y="1305560"/>
                  </a:lnTo>
                  <a:lnTo>
                    <a:pt x="0" y="1305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5" r="-1" b="-35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1532700">
            <a:off x="4727605" y="4607689"/>
            <a:ext cx="2311746" cy="979180"/>
            <a:chOff x="0" y="0"/>
            <a:chExt cx="3082328" cy="130557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82290" cy="1305560"/>
            </a:xfrm>
            <a:custGeom>
              <a:avLst/>
              <a:gdLst/>
              <a:ahLst/>
              <a:cxnLst/>
              <a:rect l="l" t="t" r="r" b="b"/>
              <a:pathLst>
                <a:path w="3082290" h="1305560">
                  <a:moveTo>
                    <a:pt x="0" y="0"/>
                  </a:moveTo>
                  <a:lnTo>
                    <a:pt x="3082290" y="0"/>
                  </a:lnTo>
                  <a:lnTo>
                    <a:pt x="3082290" y="1305560"/>
                  </a:lnTo>
                  <a:lnTo>
                    <a:pt x="0" y="1305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5" r="-1" b="-35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6209152" y="6703156"/>
            <a:ext cx="2832221" cy="2218944"/>
            <a:chOff x="0" y="0"/>
            <a:chExt cx="3776294" cy="29585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76345" cy="2958592"/>
            </a:xfrm>
            <a:custGeom>
              <a:avLst/>
              <a:gdLst/>
              <a:ahLst/>
              <a:cxnLst/>
              <a:rect l="l" t="t" r="r" b="b"/>
              <a:pathLst>
                <a:path w="3776345" h="2958592">
                  <a:moveTo>
                    <a:pt x="0" y="0"/>
                  </a:moveTo>
                  <a:lnTo>
                    <a:pt x="3776345" y="0"/>
                  </a:lnTo>
                  <a:lnTo>
                    <a:pt x="3776345" y="2958592"/>
                  </a:lnTo>
                  <a:lnTo>
                    <a:pt x="0" y="295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1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0101430" y="2340907"/>
            <a:ext cx="7939831" cy="7393076"/>
          </a:xfrm>
          <a:custGeom>
            <a:avLst/>
            <a:gdLst/>
            <a:ahLst/>
            <a:cxnLst/>
            <a:rect l="l" t="t" r="r" b="b"/>
            <a:pathLst>
              <a:path w="7939831" h="7393076">
                <a:moveTo>
                  <a:pt x="0" y="0"/>
                </a:moveTo>
                <a:lnTo>
                  <a:pt x="7939831" y="0"/>
                </a:lnTo>
                <a:lnTo>
                  <a:pt x="7939831" y="7393076"/>
                </a:lnTo>
                <a:lnTo>
                  <a:pt x="0" y="7393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0798" y="2509288"/>
            <a:ext cx="532655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META-ANÁLISIS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5146" y="4466416"/>
            <a:ext cx="3799313" cy="515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177" lvl="2" indent="-203392" algn="l">
              <a:lnSpc>
                <a:spcPts val="3736"/>
              </a:lnSpc>
              <a:buFont typeface="Arial"/>
              <a:buChar char="⚬"/>
            </a:pPr>
            <a:r>
              <a:rPr lang="en-US" sz="266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Artículos científicos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9504" y="7089307"/>
            <a:ext cx="3332940" cy="138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211" lvl="2" indent="-204070" algn="l">
              <a:lnSpc>
                <a:spcPts val="3748"/>
              </a:lnSpc>
              <a:buFont typeface="Arial"/>
              <a:buChar char="⚬"/>
            </a:pPr>
            <a:r>
              <a:rPr lang="en-US" sz="26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Tesis</a:t>
            </a:r>
          </a:p>
          <a:p>
            <a:pPr marL="612211" lvl="2" indent="-204070" algn="l">
              <a:lnSpc>
                <a:spcPts val="3748"/>
              </a:lnSpc>
              <a:buFont typeface="Arial"/>
              <a:buChar char="⚬"/>
            </a:pPr>
            <a:r>
              <a:rPr lang="en-US" sz="26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Revistas</a:t>
            </a:r>
          </a:p>
          <a:p>
            <a:pPr marL="612211" lvl="2" indent="-204070" algn="l">
              <a:lnSpc>
                <a:spcPts val="3748"/>
              </a:lnSpc>
              <a:buFont typeface="Arial"/>
              <a:buChar char="⚬"/>
            </a:pPr>
            <a:r>
              <a:rPr lang="en-US" sz="26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Documentales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3838" y="1187641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47332" y="1297234"/>
            <a:ext cx="3275705" cy="147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</a:t>
            </a:r>
          </a:p>
          <a:p>
            <a:pPr algn="just">
              <a:lnSpc>
                <a:spcPts val="5598"/>
              </a:lnSpc>
            </a:pPr>
            <a:endParaRPr lang="en-US" sz="3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20233" y="2140620"/>
            <a:ext cx="3093920" cy="900855"/>
          </a:xfrm>
          <a:custGeom>
            <a:avLst/>
            <a:gdLst/>
            <a:ahLst/>
            <a:cxnLst/>
            <a:rect l="l" t="t" r="r" b="b"/>
            <a:pathLst>
              <a:path w="3093920" h="900855">
                <a:moveTo>
                  <a:pt x="0" y="0"/>
                </a:moveTo>
                <a:lnTo>
                  <a:pt x="3093921" y="0"/>
                </a:lnTo>
                <a:lnTo>
                  <a:pt x="3093921" y="900855"/>
                </a:lnTo>
                <a:lnTo>
                  <a:pt x="0" y="9008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518167" y="1492834"/>
            <a:ext cx="6529016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MATRIZ DE DECISIÓN SIMPLE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5859" y="2394918"/>
            <a:ext cx="2982678" cy="38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207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Efectividad Hídrica</a:t>
            </a:r>
          </a:p>
        </p:txBody>
      </p:sp>
      <p:sp>
        <p:nvSpPr>
          <p:cNvPr id="15" name="Freeform 15"/>
          <p:cNvSpPr/>
          <p:nvPr/>
        </p:nvSpPr>
        <p:spPr>
          <a:xfrm>
            <a:off x="420233" y="3067050"/>
            <a:ext cx="3093920" cy="900855"/>
          </a:xfrm>
          <a:custGeom>
            <a:avLst/>
            <a:gdLst/>
            <a:ahLst/>
            <a:cxnLst/>
            <a:rect l="l" t="t" r="r" b="b"/>
            <a:pathLst>
              <a:path w="3093920" h="900855">
                <a:moveTo>
                  <a:pt x="0" y="0"/>
                </a:moveTo>
                <a:lnTo>
                  <a:pt x="3093921" y="0"/>
                </a:lnTo>
                <a:lnTo>
                  <a:pt x="3093921" y="900855"/>
                </a:lnTo>
                <a:lnTo>
                  <a:pt x="0" y="9008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75859" y="3378441"/>
            <a:ext cx="2982678" cy="38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207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Impacto Ambiental</a:t>
            </a:r>
          </a:p>
        </p:txBody>
      </p:sp>
      <p:sp>
        <p:nvSpPr>
          <p:cNvPr id="17" name="Freeform 17"/>
          <p:cNvSpPr/>
          <p:nvPr/>
        </p:nvSpPr>
        <p:spPr>
          <a:xfrm>
            <a:off x="432406" y="3870589"/>
            <a:ext cx="3093920" cy="900855"/>
          </a:xfrm>
          <a:custGeom>
            <a:avLst/>
            <a:gdLst/>
            <a:ahLst/>
            <a:cxnLst/>
            <a:rect l="l" t="t" r="r" b="b"/>
            <a:pathLst>
              <a:path w="3093920" h="900855">
                <a:moveTo>
                  <a:pt x="0" y="0"/>
                </a:moveTo>
                <a:lnTo>
                  <a:pt x="3093920" y="0"/>
                </a:lnTo>
                <a:lnTo>
                  <a:pt x="3093920" y="900855"/>
                </a:lnTo>
                <a:lnTo>
                  <a:pt x="0" y="9008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75859" y="4154681"/>
            <a:ext cx="2982678" cy="38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207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Costo</a:t>
            </a:r>
          </a:p>
        </p:txBody>
      </p:sp>
      <p:sp>
        <p:nvSpPr>
          <p:cNvPr id="19" name="Freeform 19"/>
          <p:cNvSpPr/>
          <p:nvPr/>
        </p:nvSpPr>
        <p:spPr>
          <a:xfrm>
            <a:off x="400650" y="4756985"/>
            <a:ext cx="3093920" cy="900855"/>
          </a:xfrm>
          <a:custGeom>
            <a:avLst/>
            <a:gdLst/>
            <a:ahLst/>
            <a:cxnLst/>
            <a:rect l="l" t="t" r="r" b="b"/>
            <a:pathLst>
              <a:path w="3093920" h="900855">
                <a:moveTo>
                  <a:pt x="0" y="0"/>
                </a:moveTo>
                <a:lnTo>
                  <a:pt x="3093920" y="0"/>
                </a:lnTo>
                <a:lnTo>
                  <a:pt x="3093920" y="900855"/>
                </a:lnTo>
                <a:lnTo>
                  <a:pt x="0" y="9008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82009" y="4923939"/>
            <a:ext cx="2570378" cy="6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4"/>
              </a:lnSpc>
            </a:pPr>
            <a:r>
              <a:rPr lang="en-US" sz="178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Contribución a la Biodiversidad</a:t>
            </a:r>
          </a:p>
        </p:txBody>
      </p:sp>
      <p:sp>
        <p:nvSpPr>
          <p:cNvPr id="21" name="Freeform 21"/>
          <p:cNvSpPr/>
          <p:nvPr/>
        </p:nvSpPr>
        <p:spPr>
          <a:xfrm>
            <a:off x="420967" y="7507996"/>
            <a:ext cx="3053305" cy="889035"/>
          </a:xfrm>
          <a:custGeom>
            <a:avLst/>
            <a:gdLst/>
            <a:ahLst/>
            <a:cxnLst/>
            <a:rect l="l" t="t" r="r" b="b"/>
            <a:pathLst>
              <a:path w="3053305" h="889035">
                <a:moveTo>
                  <a:pt x="0" y="0"/>
                </a:moveTo>
                <a:lnTo>
                  <a:pt x="3053305" y="0"/>
                </a:lnTo>
                <a:lnTo>
                  <a:pt x="3053305" y="889034"/>
                </a:lnTo>
                <a:lnTo>
                  <a:pt x="0" y="8890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56276" y="5893070"/>
            <a:ext cx="2943520" cy="38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8"/>
              </a:lnSpc>
            </a:pPr>
            <a:r>
              <a:rPr lang="en-US" sz="204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Implementación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0967" y="8422262"/>
            <a:ext cx="3053305" cy="889035"/>
          </a:xfrm>
          <a:custGeom>
            <a:avLst/>
            <a:gdLst/>
            <a:ahLst/>
            <a:cxnLst/>
            <a:rect l="l" t="t" r="r" b="b"/>
            <a:pathLst>
              <a:path w="3053305" h="889035">
                <a:moveTo>
                  <a:pt x="0" y="0"/>
                </a:moveTo>
                <a:lnTo>
                  <a:pt x="3053305" y="0"/>
                </a:lnTo>
                <a:lnTo>
                  <a:pt x="3053305" y="889035"/>
                </a:lnTo>
                <a:lnTo>
                  <a:pt x="0" y="889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698878" y="6908721"/>
            <a:ext cx="2536631" cy="33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7"/>
              </a:lnSpc>
            </a:pPr>
            <a:r>
              <a:rPr lang="en-US" sz="184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Mantenimiento</a:t>
            </a:r>
          </a:p>
        </p:txBody>
      </p:sp>
      <p:sp>
        <p:nvSpPr>
          <p:cNvPr id="25" name="Freeform 25"/>
          <p:cNvSpPr/>
          <p:nvPr/>
        </p:nvSpPr>
        <p:spPr>
          <a:xfrm>
            <a:off x="401384" y="5640372"/>
            <a:ext cx="3053305" cy="889035"/>
          </a:xfrm>
          <a:custGeom>
            <a:avLst/>
            <a:gdLst/>
            <a:ahLst/>
            <a:cxnLst/>
            <a:rect l="l" t="t" r="r" b="b"/>
            <a:pathLst>
              <a:path w="3053305" h="889035">
                <a:moveTo>
                  <a:pt x="0" y="0"/>
                </a:moveTo>
                <a:lnTo>
                  <a:pt x="3053305" y="0"/>
                </a:lnTo>
                <a:lnTo>
                  <a:pt x="3053305" y="889035"/>
                </a:lnTo>
                <a:lnTo>
                  <a:pt x="0" y="889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07616" y="7733205"/>
            <a:ext cx="2943520" cy="38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8"/>
              </a:lnSpc>
            </a:pPr>
            <a:r>
              <a:rPr lang="en-US" sz="204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Aceptación Social</a:t>
            </a:r>
          </a:p>
        </p:txBody>
      </p:sp>
      <p:sp>
        <p:nvSpPr>
          <p:cNvPr id="27" name="Freeform 27"/>
          <p:cNvSpPr/>
          <p:nvPr/>
        </p:nvSpPr>
        <p:spPr>
          <a:xfrm>
            <a:off x="420967" y="6633162"/>
            <a:ext cx="3053305" cy="889035"/>
          </a:xfrm>
          <a:custGeom>
            <a:avLst/>
            <a:gdLst/>
            <a:ahLst/>
            <a:cxnLst/>
            <a:rect l="l" t="t" r="r" b="b"/>
            <a:pathLst>
              <a:path w="3053305" h="889035">
                <a:moveTo>
                  <a:pt x="0" y="0"/>
                </a:moveTo>
                <a:lnTo>
                  <a:pt x="3053305" y="0"/>
                </a:lnTo>
                <a:lnTo>
                  <a:pt x="3053305" y="889035"/>
                </a:lnTo>
                <a:lnTo>
                  <a:pt x="0" y="889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52958" y="8732663"/>
            <a:ext cx="2536631" cy="39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21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Vida Útil</a:t>
            </a:r>
          </a:p>
        </p:txBody>
      </p:sp>
      <p:sp>
        <p:nvSpPr>
          <p:cNvPr id="29" name="Freeform 29"/>
          <p:cNvSpPr/>
          <p:nvPr/>
        </p:nvSpPr>
        <p:spPr>
          <a:xfrm>
            <a:off x="5087417" y="4168111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164388" y="2386355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164388" y="3303765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164388" y="5032458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164388" y="5892127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164388" y="6890956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164388" y="7809405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5164388" y="8652710"/>
            <a:ext cx="766915" cy="461248"/>
          </a:xfrm>
          <a:custGeom>
            <a:avLst/>
            <a:gdLst/>
            <a:ahLst/>
            <a:cxnLst/>
            <a:rect l="l" t="t" r="r" b="b"/>
            <a:pathLst>
              <a:path w="766915" h="461248">
                <a:moveTo>
                  <a:pt x="0" y="0"/>
                </a:moveTo>
                <a:lnTo>
                  <a:pt x="766915" y="0"/>
                </a:lnTo>
                <a:lnTo>
                  <a:pt x="76691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6068616" y="2432228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Directa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68616" y="3307585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Inversa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68616" y="4066232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Inversa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068616" y="4943561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Directa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068616" y="5862857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Directa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068616" y="6919531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Inversa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068616" y="7826245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Directa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036078" y="8601123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Directa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633508" y="2432228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Desempeño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238464" y="2466451"/>
            <a:ext cx="4905880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Contribución al equilibrio y al sistema.</a:t>
            </a:r>
          </a:p>
        </p:txBody>
      </p:sp>
      <p:sp>
        <p:nvSpPr>
          <p:cNvPr id="47" name="Freeform 47"/>
          <p:cNvSpPr/>
          <p:nvPr/>
        </p:nvSpPr>
        <p:spPr>
          <a:xfrm>
            <a:off x="8094897" y="4194315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8094897" y="2508428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8094897" y="3425847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8094897" y="5154539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8094897" y="6014209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8094897" y="7013038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8094897" y="7931487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8094897" y="8774782"/>
            <a:ext cx="731549" cy="461248"/>
          </a:xfrm>
          <a:custGeom>
            <a:avLst/>
            <a:gdLst/>
            <a:ahLst/>
            <a:cxnLst/>
            <a:rect l="l" t="t" r="r" b="b"/>
            <a:pathLst>
              <a:path w="731549" h="461248">
                <a:moveTo>
                  <a:pt x="0" y="0"/>
                </a:moveTo>
                <a:lnTo>
                  <a:pt x="731549" y="0"/>
                </a:lnTo>
                <a:lnTo>
                  <a:pt x="731549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1998128" y="4157005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1998128" y="2471118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1998128" y="3388538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1998128" y="5117230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1998128" y="5976899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1998128" y="6975719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9"/>
                </a:lnTo>
                <a:lnTo>
                  <a:pt x="0" y="4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1998128" y="7894168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11998128" y="8737473"/>
            <a:ext cx="1049055" cy="461248"/>
          </a:xfrm>
          <a:custGeom>
            <a:avLst/>
            <a:gdLst/>
            <a:ahLst/>
            <a:cxnLst/>
            <a:rect l="l" t="t" r="r" b="b"/>
            <a:pathLst>
              <a:path w="1049055" h="461248">
                <a:moveTo>
                  <a:pt x="0" y="0"/>
                </a:moveTo>
                <a:lnTo>
                  <a:pt x="1049055" y="0"/>
                </a:lnTo>
                <a:lnTo>
                  <a:pt x="1049055" y="461248"/>
                </a:lnTo>
                <a:lnTo>
                  <a:pt x="0" y="46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3" name="TextBox 63"/>
          <p:cNvSpPr txBox="1"/>
          <p:nvPr/>
        </p:nvSpPr>
        <p:spPr>
          <a:xfrm>
            <a:off x="8683828" y="3383871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Impacto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238464" y="3373755"/>
            <a:ext cx="5049536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 desempeño ambiental desfavorable.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683828" y="4178303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Mayor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3351983" y="4211383"/>
            <a:ext cx="4050830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Menor facilidad de implementación.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8683828" y="5154273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intervención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3241779" y="5148434"/>
            <a:ext cx="429490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Mejor desempeño ambiental integral.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633508" y="6036135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Facilidad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319855" y="5989072"/>
            <a:ext cx="4576705" cy="360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Nivel de complejidad técnica requerido. 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8633508" y="6971052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Menor Requisitos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8671608" y="7912646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Participación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8683828" y="8652748"/>
            <a:ext cx="2949664" cy="3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Durabilidad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3326608" y="6971052"/>
            <a:ext cx="3832327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Representa un mejor desempeño.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3270802" y="7912646"/>
            <a:ext cx="4213193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Incrementa la probabilidad de éxito.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3285213" y="8643471"/>
            <a:ext cx="3488941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Asegura beneficios continuos. 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557207" y="2257682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25%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3470710" y="3284182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15%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470710" y="4178303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10%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480235" y="4991310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12%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3458537" y="6760340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8%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3438954" y="7737358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15%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3438954" y="5900699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12%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3488293" y="8667950"/>
            <a:ext cx="1607182" cy="44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4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3%</a:t>
            </a:r>
          </a:p>
        </p:txBody>
      </p:sp>
      <p:sp>
        <p:nvSpPr>
          <p:cNvPr id="85" name="Freeform 85"/>
          <p:cNvSpPr/>
          <p:nvPr/>
        </p:nvSpPr>
        <p:spPr>
          <a:xfrm>
            <a:off x="347672" y="1158232"/>
            <a:ext cx="3123038" cy="834703"/>
          </a:xfrm>
          <a:custGeom>
            <a:avLst/>
            <a:gdLst/>
            <a:ahLst/>
            <a:cxnLst/>
            <a:rect l="l" t="t" r="r" b="b"/>
            <a:pathLst>
              <a:path w="3123038" h="834703">
                <a:moveTo>
                  <a:pt x="0" y="0"/>
                </a:moveTo>
                <a:lnTo>
                  <a:pt x="3123038" y="0"/>
                </a:lnTo>
                <a:lnTo>
                  <a:pt x="3123038" y="834703"/>
                </a:lnTo>
                <a:lnTo>
                  <a:pt x="0" y="8347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86" name="TextBox 86"/>
          <p:cNvSpPr txBox="1"/>
          <p:nvPr/>
        </p:nvSpPr>
        <p:spPr>
          <a:xfrm>
            <a:off x="591447" y="1250404"/>
            <a:ext cx="2720792" cy="121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0"/>
              </a:lnSpc>
            </a:pPr>
            <a:r>
              <a:rPr lang="en-US" sz="332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</a:t>
            </a:r>
          </a:p>
          <a:p>
            <a:pPr algn="just">
              <a:lnSpc>
                <a:spcPts val="4650"/>
              </a:lnSpc>
            </a:pPr>
            <a:endParaRPr lang="en-US" sz="3321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35616" y="3301146"/>
            <a:ext cx="6546866" cy="5441975"/>
            <a:chOff x="0" y="0"/>
            <a:chExt cx="8729154" cy="72559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29091" cy="7256018"/>
            </a:xfrm>
            <a:custGeom>
              <a:avLst/>
              <a:gdLst/>
              <a:ahLst/>
              <a:cxnLst/>
              <a:rect l="l" t="t" r="r" b="b"/>
              <a:pathLst>
                <a:path w="8729091" h="7256018">
                  <a:moveTo>
                    <a:pt x="0" y="0"/>
                  </a:moveTo>
                  <a:lnTo>
                    <a:pt x="8729091" y="0"/>
                  </a:lnTo>
                  <a:lnTo>
                    <a:pt x="8729091" y="7256018"/>
                  </a:lnTo>
                  <a:lnTo>
                    <a:pt x="0" y="7256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7711135" y="3353105"/>
            <a:ext cx="9548165" cy="4475702"/>
            <a:chOff x="0" y="0"/>
            <a:chExt cx="12730886" cy="59676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30861" cy="5967603"/>
            </a:xfrm>
            <a:custGeom>
              <a:avLst/>
              <a:gdLst/>
              <a:ahLst/>
              <a:cxnLst/>
              <a:rect l="l" t="t" r="r" b="b"/>
              <a:pathLst>
                <a:path w="12730861" h="5967603">
                  <a:moveTo>
                    <a:pt x="0" y="0"/>
                  </a:moveTo>
                  <a:lnTo>
                    <a:pt x="12730861" y="0"/>
                  </a:lnTo>
                  <a:lnTo>
                    <a:pt x="12730861" y="5967603"/>
                  </a:lnTo>
                  <a:lnTo>
                    <a:pt x="0" y="596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1" r="-52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49059" y="1202956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1580" y="2291591"/>
            <a:ext cx="532655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Quebrada Mamatena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2995" y="1280745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94518" y="2217839"/>
            <a:ext cx="7602884" cy="55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Curva Hipsométrica e Histograma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40263" y="8185509"/>
            <a:ext cx="3078442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ÁREA :2700 - 3100 m s.n.m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94518" y="8144913"/>
            <a:ext cx="3356467" cy="36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Índice Hipsométrico=0.377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016441" y="8718309"/>
            <a:ext cx="3793788" cy="59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relieve intermedio, pendientes moderadas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3319692"/>
            <a:ext cx="6491030" cy="5441975"/>
            <a:chOff x="0" y="0"/>
            <a:chExt cx="8654707" cy="72559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54669" cy="7256018"/>
            </a:xfrm>
            <a:custGeom>
              <a:avLst/>
              <a:gdLst/>
              <a:ahLst/>
              <a:cxnLst/>
              <a:rect l="l" t="t" r="r" b="b"/>
              <a:pathLst>
                <a:path w="8654669" h="7256018">
                  <a:moveTo>
                    <a:pt x="0" y="0"/>
                  </a:moveTo>
                  <a:lnTo>
                    <a:pt x="8654669" y="0"/>
                  </a:lnTo>
                  <a:lnTo>
                    <a:pt x="8654669" y="7256018"/>
                  </a:lnTo>
                  <a:lnTo>
                    <a:pt x="0" y="7256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8226542" y="3602384"/>
            <a:ext cx="9048245" cy="3811572"/>
            <a:chOff x="0" y="0"/>
            <a:chExt cx="12064327" cy="50820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64365" cy="5082159"/>
            </a:xfrm>
            <a:custGeom>
              <a:avLst/>
              <a:gdLst/>
              <a:ahLst/>
              <a:cxnLst/>
              <a:rect l="l" t="t" r="r" b="b"/>
              <a:pathLst>
                <a:path w="12064365" h="5082159">
                  <a:moveTo>
                    <a:pt x="0" y="0"/>
                  </a:moveTo>
                  <a:lnTo>
                    <a:pt x="12064365" y="0"/>
                  </a:lnTo>
                  <a:lnTo>
                    <a:pt x="12064365" y="5082159"/>
                  </a:lnTo>
                  <a:lnTo>
                    <a:pt x="0" y="508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" r="-1" b="1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610935" y="2392709"/>
            <a:ext cx="532655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Quebrada Rumiwayku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59684" y="2392709"/>
            <a:ext cx="6840884" cy="55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Curva Hipsométrica e Histograma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06891" y="8004506"/>
            <a:ext cx="3367888" cy="36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ÁREA :3000- 3300 m s.n.m.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96197" y="8004506"/>
            <a:ext cx="336788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Índice Hipsométrico=0.323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51124" y="8659188"/>
            <a:ext cx="2848004" cy="31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Erosionada, relieve suavizado</a:t>
            </a:r>
          </a:p>
        </p:txBody>
      </p:sp>
      <p:sp>
        <p:nvSpPr>
          <p:cNvPr id="21" name="Freeform 21"/>
          <p:cNvSpPr/>
          <p:nvPr/>
        </p:nvSpPr>
        <p:spPr>
          <a:xfrm>
            <a:off x="249059" y="1202956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22995" y="1280745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184458" y="3108636"/>
            <a:ext cx="13213061" cy="6197451"/>
            <a:chOff x="0" y="0"/>
            <a:chExt cx="17617415" cy="82632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17439" cy="8263255"/>
            </a:xfrm>
            <a:custGeom>
              <a:avLst/>
              <a:gdLst/>
              <a:ahLst/>
              <a:cxnLst/>
              <a:rect l="l" t="t" r="r" b="b"/>
              <a:pathLst>
                <a:path w="17617439" h="8263255">
                  <a:moveTo>
                    <a:pt x="0" y="0"/>
                  </a:moveTo>
                  <a:lnTo>
                    <a:pt x="17617439" y="0"/>
                  </a:lnTo>
                  <a:lnTo>
                    <a:pt x="17617439" y="8263255"/>
                  </a:lnTo>
                  <a:lnTo>
                    <a:pt x="0" y="826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549" b="-254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5400000">
            <a:off x="10740260" y="8140113"/>
            <a:ext cx="419214" cy="2855795"/>
          </a:xfrm>
          <a:custGeom>
            <a:avLst/>
            <a:gdLst/>
            <a:ahLst/>
            <a:cxnLst/>
            <a:rect l="l" t="t" r="r" b="b"/>
            <a:pathLst>
              <a:path w="419214" h="2855795">
                <a:moveTo>
                  <a:pt x="0" y="0"/>
                </a:moveTo>
                <a:lnTo>
                  <a:pt x="419214" y="0"/>
                </a:lnTo>
                <a:lnTo>
                  <a:pt x="419214" y="2855795"/>
                </a:lnTo>
                <a:lnTo>
                  <a:pt x="0" y="28557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0612" r="-30612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90989" y="9739522"/>
            <a:ext cx="2313480" cy="41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ESTIAJE DE AGUA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94152" y="2084495"/>
            <a:ext cx="10793673" cy="704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CLIMOGRAMA CON VARIABLES DE LA SECRETARIA DEL AMBIENTE</a:t>
            </a:r>
          </a:p>
        </p:txBody>
      </p:sp>
      <p:sp>
        <p:nvSpPr>
          <p:cNvPr id="17" name="Freeform 17"/>
          <p:cNvSpPr/>
          <p:nvPr/>
        </p:nvSpPr>
        <p:spPr>
          <a:xfrm>
            <a:off x="249059" y="1202956"/>
            <a:ext cx="3761566" cy="1005364"/>
          </a:xfrm>
          <a:custGeom>
            <a:avLst/>
            <a:gdLst/>
            <a:ahLst/>
            <a:cxnLst/>
            <a:rect l="l" t="t" r="r" b="b"/>
            <a:pathLst>
              <a:path w="3761566" h="1005364">
                <a:moveTo>
                  <a:pt x="0" y="0"/>
                </a:moveTo>
                <a:lnTo>
                  <a:pt x="3761566" y="0"/>
                </a:lnTo>
                <a:lnTo>
                  <a:pt x="3761566" y="1005364"/>
                </a:lnTo>
                <a:lnTo>
                  <a:pt x="0" y="1005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23194" y="1290370"/>
            <a:ext cx="2773023" cy="91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1"/>
              </a:lnSpc>
            </a:pPr>
            <a:r>
              <a:rPr lang="en-US" sz="40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873221" y="6227636"/>
            <a:ext cx="10865053" cy="1347978"/>
            <a:chOff x="0" y="0"/>
            <a:chExt cx="14486738" cy="17973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86762" cy="1797304"/>
            </a:xfrm>
            <a:custGeom>
              <a:avLst/>
              <a:gdLst/>
              <a:ahLst/>
              <a:cxnLst/>
              <a:rect l="l" t="t" r="r" b="b"/>
              <a:pathLst>
                <a:path w="14486762" h="1797304">
                  <a:moveTo>
                    <a:pt x="0" y="0"/>
                  </a:moveTo>
                  <a:lnTo>
                    <a:pt x="14486762" y="0"/>
                  </a:lnTo>
                  <a:lnTo>
                    <a:pt x="14486762" y="1797304"/>
                  </a:lnTo>
                  <a:lnTo>
                    <a:pt x="0" y="1797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5200130" y="1916018"/>
            <a:ext cx="8252527" cy="63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SERIES TEMPORALES DE LA PRECIPITACIÓN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100551" y="2995775"/>
            <a:ext cx="7205196" cy="2615422"/>
            <a:chOff x="0" y="0"/>
            <a:chExt cx="9606928" cy="348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06915" cy="3487166"/>
            </a:xfrm>
            <a:custGeom>
              <a:avLst/>
              <a:gdLst/>
              <a:ahLst/>
              <a:cxnLst/>
              <a:rect l="l" t="t" r="r" b="b"/>
              <a:pathLst>
                <a:path w="9606915" h="3487166">
                  <a:moveTo>
                    <a:pt x="0" y="0"/>
                  </a:moveTo>
                  <a:lnTo>
                    <a:pt x="9606915" y="0"/>
                  </a:lnTo>
                  <a:lnTo>
                    <a:pt x="9606915" y="3487166"/>
                  </a:lnTo>
                  <a:lnTo>
                    <a:pt x="0" y="3487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64" r="-1764" b="-1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9849606" y="2946569"/>
            <a:ext cx="6939020" cy="2878341"/>
            <a:chOff x="0" y="0"/>
            <a:chExt cx="9252026" cy="38377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252077" cy="3837813"/>
            </a:xfrm>
            <a:custGeom>
              <a:avLst/>
              <a:gdLst/>
              <a:ahLst/>
              <a:cxnLst/>
              <a:rect l="l" t="t" r="r" b="b"/>
              <a:pathLst>
                <a:path w="9252077" h="3837813">
                  <a:moveTo>
                    <a:pt x="0" y="0"/>
                  </a:moveTo>
                  <a:lnTo>
                    <a:pt x="9252077" y="0"/>
                  </a:lnTo>
                  <a:lnTo>
                    <a:pt x="9252077" y="3837813"/>
                  </a:lnTo>
                  <a:lnTo>
                    <a:pt x="0" y="3837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833" r="-2833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249059" y="1202956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22995" y="1280745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580447" y="3177202"/>
            <a:ext cx="9319393" cy="5032477"/>
            <a:chOff x="0" y="0"/>
            <a:chExt cx="12425858" cy="67099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425807" cy="6709918"/>
            </a:xfrm>
            <a:custGeom>
              <a:avLst/>
              <a:gdLst/>
              <a:ahLst/>
              <a:cxnLst/>
              <a:rect l="l" t="t" r="r" b="b"/>
              <a:pathLst>
                <a:path w="12425807" h="6709918">
                  <a:moveTo>
                    <a:pt x="0" y="0"/>
                  </a:moveTo>
                  <a:lnTo>
                    <a:pt x="12425807" y="0"/>
                  </a:lnTo>
                  <a:lnTo>
                    <a:pt x="12425807" y="6709918"/>
                  </a:lnTo>
                  <a:lnTo>
                    <a:pt x="0" y="6709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2" r="-22"/>
              </a:stretch>
            </a:blipFill>
          </p:spPr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0"/>
          <a:srcRect r="90"/>
          <a:stretch>
            <a:fillRect/>
          </a:stretch>
        </p:blipFill>
        <p:spPr>
          <a:xfrm>
            <a:off x="10200880" y="3177202"/>
            <a:ext cx="7573650" cy="5490893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580447" y="1523599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2"/>
                </a:lnTo>
                <a:lnTo>
                  <a:pt x="0" y="1004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54383" y="1601387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26279" y="1427047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89" y="0"/>
                </a:lnTo>
                <a:lnTo>
                  <a:pt x="3759989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492553" y="1627879"/>
            <a:ext cx="2491574" cy="1426153"/>
          </a:xfrm>
          <a:custGeom>
            <a:avLst/>
            <a:gdLst/>
            <a:ahLst/>
            <a:cxnLst/>
            <a:rect l="l" t="t" r="r" b="b"/>
            <a:pathLst>
              <a:path w="2491574" h="1426153">
                <a:moveTo>
                  <a:pt x="0" y="0"/>
                </a:moveTo>
                <a:lnTo>
                  <a:pt x="2491574" y="0"/>
                </a:lnTo>
                <a:lnTo>
                  <a:pt x="2491574" y="1426153"/>
                </a:lnTo>
                <a:lnTo>
                  <a:pt x="0" y="14261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23239" y="3341838"/>
            <a:ext cx="7882191" cy="5681653"/>
          </a:xfrm>
          <a:custGeom>
            <a:avLst/>
            <a:gdLst/>
            <a:ahLst/>
            <a:cxnLst/>
            <a:rect l="l" t="t" r="r" b="b"/>
            <a:pathLst>
              <a:path w="7882191" h="5681653">
                <a:moveTo>
                  <a:pt x="0" y="0"/>
                </a:moveTo>
                <a:lnTo>
                  <a:pt x="7882190" y="0"/>
                </a:lnTo>
                <a:lnTo>
                  <a:pt x="7882190" y="5681653"/>
                </a:lnTo>
                <a:lnTo>
                  <a:pt x="0" y="5681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095" r="-409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64621" y="6409308"/>
            <a:ext cx="3340809" cy="2614183"/>
          </a:xfrm>
          <a:custGeom>
            <a:avLst/>
            <a:gdLst/>
            <a:ahLst/>
            <a:cxnLst/>
            <a:rect l="l" t="t" r="r" b="b"/>
            <a:pathLst>
              <a:path w="3340809" h="2614183">
                <a:moveTo>
                  <a:pt x="0" y="0"/>
                </a:moveTo>
                <a:lnTo>
                  <a:pt x="3340808" y="0"/>
                </a:lnTo>
                <a:lnTo>
                  <a:pt x="3340808" y="2614183"/>
                </a:lnTo>
                <a:lnTo>
                  <a:pt x="0" y="2614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5054" y="1465954"/>
            <a:ext cx="3362439" cy="76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INTRODUCCIÓN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83478" y="1861371"/>
            <a:ext cx="7081032" cy="66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0"/>
              </a:lnSpc>
            </a:pPr>
            <a:r>
              <a:rPr lang="en-US" sz="388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ECUADOR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9684" y="6237099"/>
            <a:ext cx="8896380" cy="53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4000" lvl="2" indent="-118000" algn="l">
              <a:lnSpc>
                <a:spcPts val="2167"/>
              </a:lnSpc>
              <a:spcBef>
                <a:spcPct val="0"/>
              </a:spcBef>
              <a:buFont typeface="Arial"/>
              <a:buChar char="⚬"/>
            </a:pPr>
            <a:endParaRPr/>
          </a:p>
          <a:p>
            <a:pPr marL="354000" lvl="2" indent="-118000" algn="l">
              <a:lnSpc>
                <a:spcPts val="2167"/>
              </a:lnSpc>
              <a:spcBef>
                <a:spcPct val="0"/>
              </a:spcBef>
              <a:buFont typeface="Arial"/>
              <a:buChar char="⚬"/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326279" y="4551965"/>
            <a:ext cx="9097715" cy="323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5759" lvl="1" indent="-222880" algn="l">
              <a:lnSpc>
                <a:spcPts val="2890"/>
              </a:lnSpc>
              <a:buFont typeface="Arial"/>
              <a:buChar char="•"/>
            </a:pPr>
            <a:r>
              <a:rPr lang="en-US" sz="20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Ubicación:</a:t>
            </a:r>
            <a:r>
              <a:rPr lang="en-US" sz="206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Noroeste de América del Sur, atravesado por la línea ecuatorial.</a:t>
            </a:r>
          </a:p>
          <a:p>
            <a:pPr marL="445759" lvl="1" indent="-222880" algn="l">
              <a:lnSpc>
                <a:spcPts val="2890"/>
              </a:lnSpc>
              <a:buFont typeface="Arial"/>
              <a:buChar char="•"/>
            </a:pPr>
            <a:r>
              <a:rPr lang="en-US" sz="20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Población:</a:t>
            </a:r>
            <a:r>
              <a:rPr lang="en-US" sz="206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Aproximadamente 18 millones de habitantes.</a:t>
            </a:r>
          </a:p>
          <a:p>
            <a:pPr marL="445759" lvl="1" indent="-222880" algn="l">
              <a:lnSpc>
                <a:spcPts val="2890"/>
              </a:lnSpc>
              <a:buFont typeface="Arial"/>
              <a:buChar char="•"/>
            </a:pPr>
            <a:r>
              <a:rPr lang="en-US" sz="20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Temperatura:</a:t>
            </a:r>
            <a:r>
              <a:rPr lang="en-US" sz="206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Varía según la región (Costa: 25–30 °C, Sierra: 10–20 °C, Amazonía: 24–28 °C).</a:t>
            </a:r>
          </a:p>
          <a:p>
            <a:pPr marL="445759" lvl="1" indent="-222880" algn="l">
              <a:lnSpc>
                <a:spcPts val="2890"/>
              </a:lnSpc>
              <a:buFont typeface="Arial"/>
              <a:buChar char="•"/>
            </a:pPr>
            <a:r>
              <a:rPr lang="en-US" sz="206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Algunos de los más importantes son el Volcán Cotopaxi, el Volcán Chimborazo y el Volcán Ilaló.</a:t>
            </a:r>
          </a:p>
          <a:p>
            <a:pPr marL="445759" lvl="1" indent="-222880" algn="l">
              <a:lnSpc>
                <a:spcPts val="2890"/>
              </a:lnSpc>
              <a:buFont typeface="Arial"/>
              <a:buChar char="•"/>
            </a:pPr>
            <a:r>
              <a:rPr lang="en-US" sz="206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Son fundamentales en la formación de quebradas y sistemas hídricos.</a:t>
            </a:r>
          </a:p>
          <a:p>
            <a:pPr algn="l">
              <a:lnSpc>
                <a:spcPts val="2890"/>
              </a:lnSpc>
            </a:pPr>
            <a:endParaRPr lang="en-US" sz="2064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463294" y="1318250"/>
            <a:ext cx="11486502" cy="7940050"/>
            <a:chOff x="0" y="0"/>
            <a:chExt cx="15315336" cy="10586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15312" cy="10586720"/>
            </a:xfrm>
            <a:custGeom>
              <a:avLst/>
              <a:gdLst/>
              <a:ahLst/>
              <a:cxnLst/>
              <a:rect l="l" t="t" r="r" b="b"/>
              <a:pathLst>
                <a:path w="15315312" h="10586720">
                  <a:moveTo>
                    <a:pt x="0" y="0"/>
                  </a:moveTo>
                  <a:lnTo>
                    <a:pt x="15315312" y="0"/>
                  </a:lnTo>
                  <a:lnTo>
                    <a:pt x="15315312" y="10586720"/>
                  </a:lnTo>
                  <a:lnTo>
                    <a:pt x="0" y="10586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7" r="-1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38204" y="4253770"/>
            <a:ext cx="5826319" cy="58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MAPA DE PUNTOS DE RESISTIVIDAD</a:t>
            </a:r>
          </a:p>
        </p:txBody>
      </p:sp>
      <p:sp>
        <p:nvSpPr>
          <p:cNvPr id="15" name="Freeform 15"/>
          <p:cNvSpPr/>
          <p:nvPr/>
        </p:nvSpPr>
        <p:spPr>
          <a:xfrm>
            <a:off x="249059" y="1202956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22995" y="1280745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26279" y="3571284"/>
            <a:ext cx="8844715" cy="5156568"/>
            <a:chOff x="0" y="0"/>
            <a:chExt cx="11792953" cy="68754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92966" cy="6875399"/>
            </a:xfrm>
            <a:custGeom>
              <a:avLst/>
              <a:gdLst/>
              <a:ahLst/>
              <a:cxnLst/>
              <a:rect l="l" t="t" r="r" b="b"/>
              <a:pathLst>
                <a:path w="11792966" h="6875399">
                  <a:moveTo>
                    <a:pt x="0" y="0"/>
                  </a:moveTo>
                  <a:lnTo>
                    <a:pt x="11792966" y="0"/>
                  </a:lnTo>
                  <a:lnTo>
                    <a:pt x="11792966" y="6875399"/>
                  </a:lnTo>
                  <a:lnTo>
                    <a:pt x="0" y="687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197292" y="3547682"/>
            <a:ext cx="8761009" cy="5096494"/>
            <a:chOff x="0" y="0"/>
            <a:chExt cx="11681346" cy="67953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1333" cy="6795262"/>
            </a:xfrm>
            <a:custGeom>
              <a:avLst/>
              <a:gdLst/>
              <a:ahLst/>
              <a:cxnLst/>
              <a:rect l="l" t="t" r="r" b="b"/>
              <a:pathLst>
                <a:path w="11681333" h="6795262">
                  <a:moveTo>
                    <a:pt x="0" y="0"/>
                  </a:moveTo>
                  <a:lnTo>
                    <a:pt x="11681333" y="0"/>
                  </a:lnTo>
                  <a:lnTo>
                    <a:pt x="11681333" y="6795262"/>
                  </a:lnTo>
                  <a:lnTo>
                    <a:pt x="0" y="6795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7743320" y="1410757"/>
            <a:ext cx="4920863" cy="46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ESTRATIGRAFÍA DEL SUELO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832268"/>
            <a:ext cx="4463853" cy="42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Curva de resistividad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359386" y="2018767"/>
            <a:ext cx="4949438" cy="1283398"/>
            <a:chOff x="0" y="0"/>
            <a:chExt cx="6599250" cy="1711198"/>
          </a:xfrm>
        </p:grpSpPr>
        <p:sp>
          <p:nvSpPr>
            <p:cNvPr id="19" name="Freeform 19"/>
            <p:cNvSpPr/>
            <p:nvPr/>
          </p:nvSpPr>
          <p:spPr>
            <a:xfrm>
              <a:off x="19050" y="19050"/>
              <a:ext cx="6561201" cy="1673098"/>
            </a:xfrm>
            <a:custGeom>
              <a:avLst/>
              <a:gdLst/>
              <a:ahLst/>
              <a:cxnLst/>
              <a:rect l="l" t="t" r="r" b="b"/>
              <a:pathLst>
                <a:path w="6561201" h="1673098">
                  <a:moveTo>
                    <a:pt x="0" y="0"/>
                  </a:moveTo>
                  <a:lnTo>
                    <a:pt x="6561201" y="0"/>
                  </a:lnTo>
                  <a:lnTo>
                    <a:pt x="6561201" y="1673098"/>
                  </a:lnTo>
                  <a:lnTo>
                    <a:pt x="0" y="1673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226" t="-1138" r="-1225" b="-1138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599301" cy="1711198"/>
            </a:xfrm>
            <a:custGeom>
              <a:avLst/>
              <a:gdLst/>
              <a:ahLst/>
              <a:cxnLst/>
              <a:rect l="l" t="t" r="r" b="b"/>
              <a:pathLst>
                <a:path w="6599301" h="1711198">
                  <a:moveTo>
                    <a:pt x="19050" y="0"/>
                  </a:moveTo>
                  <a:lnTo>
                    <a:pt x="6580251" y="0"/>
                  </a:lnTo>
                  <a:cubicBezTo>
                    <a:pt x="6590792" y="0"/>
                    <a:pt x="6599301" y="8509"/>
                    <a:pt x="6599301" y="19050"/>
                  </a:cubicBezTo>
                  <a:lnTo>
                    <a:pt x="6599301" y="1692148"/>
                  </a:lnTo>
                  <a:cubicBezTo>
                    <a:pt x="6599301" y="1702689"/>
                    <a:pt x="6590792" y="1711198"/>
                    <a:pt x="6580251" y="1711198"/>
                  </a:cubicBezTo>
                  <a:lnTo>
                    <a:pt x="19050" y="1711198"/>
                  </a:lnTo>
                  <a:cubicBezTo>
                    <a:pt x="8509" y="1711198"/>
                    <a:pt x="0" y="1702689"/>
                    <a:pt x="0" y="1692148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692148"/>
                  </a:lnTo>
                  <a:lnTo>
                    <a:pt x="19050" y="1692148"/>
                  </a:lnTo>
                  <a:lnTo>
                    <a:pt x="19050" y="1673098"/>
                  </a:lnTo>
                  <a:lnTo>
                    <a:pt x="6580251" y="1673098"/>
                  </a:lnTo>
                  <a:lnTo>
                    <a:pt x="6580251" y="1692148"/>
                  </a:lnTo>
                  <a:lnTo>
                    <a:pt x="6561201" y="1692148"/>
                  </a:lnTo>
                  <a:lnTo>
                    <a:pt x="6561201" y="19050"/>
                  </a:lnTo>
                  <a:lnTo>
                    <a:pt x="6580251" y="19050"/>
                  </a:lnTo>
                  <a:lnTo>
                    <a:pt x="6580251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8408194" y="3306394"/>
            <a:ext cx="3101188" cy="20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0"/>
              </a:lnSpc>
            </a:pPr>
            <a:r>
              <a:rPr lang="en-US" sz="1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Fuente: (Código Nacional de Electricidad, 2017)</a:t>
            </a:r>
          </a:p>
        </p:txBody>
      </p:sp>
      <p:sp>
        <p:nvSpPr>
          <p:cNvPr id="22" name="Freeform 22"/>
          <p:cNvSpPr/>
          <p:nvPr/>
        </p:nvSpPr>
        <p:spPr>
          <a:xfrm>
            <a:off x="249059" y="1202956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22995" y="1280745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883716" y="3153813"/>
            <a:ext cx="14520567" cy="5535968"/>
            <a:chOff x="0" y="0"/>
            <a:chExt cx="19360756" cy="7381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360769" cy="7381240"/>
            </a:xfrm>
            <a:custGeom>
              <a:avLst/>
              <a:gdLst/>
              <a:ahLst/>
              <a:cxnLst/>
              <a:rect l="l" t="t" r="r" b="b"/>
              <a:pathLst>
                <a:path w="19360769" h="7381240">
                  <a:moveTo>
                    <a:pt x="0" y="0"/>
                  </a:moveTo>
                  <a:lnTo>
                    <a:pt x="19360769" y="0"/>
                  </a:lnTo>
                  <a:lnTo>
                    <a:pt x="19360769" y="7381240"/>
                  </a:lnTo>
                  <a:lnTo>
                    <a:pt x="0" y="7381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5" r="-4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995937" y="1785290"/>
            <a:ext cx="3622234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Análisis de sedimentos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25005" y="2688765"/>
            <a:ext cx="1768821" cy="46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Humedad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87115" y="8949985"/>
            <a:ext cx="271716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INEN690-1980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69502" y="8471021"/>
            <a:ext cx="353632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Nota: Realizado en Excel</a:t>
            </a:r>
          </a:p>
        </p:txBody>
      </p:sp>
      <p:sp>
        <p:nvSpPr>
          <p:cNvPr id="18" name="Freeform 18"/>
          <p:cNvSpPr/>
          <p:nvPr/>
        </p:nvSpPr>
        <p:spPr>
          <a:xfrm>
            <a:off x="249059" y="1202956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22995" y="1280745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537809" y="3730091"/>
            <a:ext cx="5236721" cy="2863272"/>
            <a:chOff x="0" y="0"/>
            <a:chExt cx="6982295" cy="38176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82333" cy="3817747"/>
            </a:xfrm>
            <a:custGeom>
              <a:avLst/>
              <a:gdLst/>
              <a:ahLst/>
              <a:cxnLst/>
              <a:rect l="l" t="t" r="r" b="b"/>
              <a:pathLst>
                <a:path w="6982333" h="3817747">
                  <a:moveTo>
                    <a:pt x="0" y="0"/>
                  </a:moveTo>
                  <a:lnTo>
                    <a:pt x="6982333" y="0"/>
                  </a:lnTo>
                  <a:lnTo>
                    <a:pt x="6982333" y="3817747"/>
                  </a:lnTo>
                  <a:lnTo>
                    <a:pt x="0" y="3817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97" r="-1497" b="1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844584" y="1519386"/>
            <a:ext cx="3622234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Análisis de sedimentos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0698" y="2294169"/>
            <a:ext cx="3952665" cy="46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Gravedad Específica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0698" y="8290651"/>
            <a:ext cx="353632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Nota: Realizado en Excel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04565" y="8746832"/>
            <a:ext cx="146649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ASTM 854-02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75161" y="3122567"/>
            <a:ext cx="11537252" cy="5206184"/>
            <a:chOff x="0" y="0"/>
            <a:chExt cx="15383002" cy="694157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383002" cy="6941566"/>
            </a:xfrm>
            <a:custGeom>
              <a:avLst/>
              <a:gdLst/>
              <a:ahLst/>
              <a:cxnLst/>
              <a:rect l="l" t="t" r="r" b="b"/>
              <a:pathLst>
                <a:path w="15383002" h="6941566">
                  <a:moveTo>
                    <a:pt x="0" y="0"/>
                  </a:moveTo>
                  <a:lnTo>
                    <a:pt x="15383002" y="0"/>
                  </a:lnTo>
                  <a:lnTo>
                    <a:pt x="15383002" y="6941566"/>
                  </a:lnTo>
                  <a:lnTo>
                    <a:pt x="0" y="6941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2" r="-6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326279" y="1063115"/>
            <a:ext cx="3770651" cy="1007792"/>
          </a:xfrm>
          <a:custGeom>
            <a:avLst/>
            <a:gdLst/>
            <a:ahLst/>
            <a:cxnLst/>
            <a:rect l="l" t="t" r="r" b="b"/>
            <a:pathLst>
              <a:path w="3770651" h="1007792">
                <a:moveTo>
                  <a:pt x="0" y="0"/>
                </a:moveTo>
                <a:lnTo>
                  <a:pt x="3770651" y="0"/>
                </a:lnTo>
                <a:lnTo>
                  <a:pt x="3770651" y="1007792"/>
                </a:lnTo>
                <a:lnTo>
                  <a:pt x="0" y="1007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1744" y="1151108"/>
            <a:ext cx="2779720" cy="91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14"/>
              </a:lnSpc>
            </a:pPr>
            <a:r>
              <a:rPr lang="en-US" sz="401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4251414" y="3369874"/>
            <a:ext cx="2156565" cy="3025883"/>
            <a:chOff x="0" y="0"/>
            <a:chExt cx="2875420" cy="4034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75407" cy="4034536"/>
            </a:xfrm>
            <a:custGeom>
              <a:avLst/>
              <a:gdLst/>
              <a:ahLst/>
              <a:cxnLst/>
              <a:rect l="l" t="t" r="r" b="b"/>
              <a:pathLst>
                <a:path w="2875407" h="4034536">
                  <a:moveTo>
                    <a:pt x="0" y="0"/>
                  </a:moveTo>
                  <a:lnTo>
                    <a:pt x="2875407" y="0"/>
                  </a:lnTo>
                  <a:lnTo>
                    <a:pt x="2875407" y="4034536"/>
                  </a:lnTo>
                  <a:lnTo>
                    <a:pt x="0" y="4034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5531078" y="6586199"/>
            <a:ext cx="2243452" cy="3147784"/>
            <a:chOff x="0" y="0"/>
            <a:chExt cx="2991269" cy="41970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91231" cy="4197096"/>
            </a:xfrm>
            <a:custGeom>
              <a:avLst/>
              <a:gdLst/>
              <a:ahLst/>
              <a:cxnLst/>
              <a:rect l="l" t="t" r="r" b="b"/>
              <a:pathLst>
                <a:path w="2991231" h="4197096">
                  <a:moveTo>
                    <a:pt x="0" y="0"/>
                  </a:moveTo>
                  <a:lnTo>
                    <a:pt x="2991231" y="0"/>
                  </a:lnTo>
                  <a:lnTo>
                    <a:pt x="2991231" y="4197096"/>
                  </a:lnTo>
                  <a:lnTo>
                    <a:pt x="0" y="4197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" b="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65072" y="3564955"/>
            <a:ext cx="11301260" cy="4916053"/>
            <a:chOff x="0" y="0"/>
            <a:chExt cx="15068347" cy="65547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068296" cy="6554724"/>
            </a:xfrm>
            <a:custGeom>
              <a:avLst/>
              <a:gdLst/>
              <a:ahLst/>
              <a:cxnLst/>
              <a:rect l="l" t="t" r="r" b="b"/>
              <a:pathLst>
                <a:path w="15068296" h="6554724">
                  <a:moveTo>
                    <a:pt x="0" y="0"/>
                  </a:moveTo>
                  <a:lnTo>
                    <a:pt x="15068296" y="0"/>
                  </a:lnTo>
                  <a:lnTo>
                    <a:pt x="15068296" y="6554724"/>
                  </a:lnTo>
                  <a:lnTo>
                    <a:pt x="0" y="6554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6" b="-6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8514930" y="1656019"/>
            <a:ext cx="5239860" cy="48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Análisis de sedimentos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86966" y="2652008"/>
            <a:ext cx="7344362" cy="48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Residuo seco evaporado -Calcinado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5114" y="8404798"/>
            <a:ext cx="353632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Nota: Realizado en Excel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52448" y="8798219"/>
            <a:ext cx="2502341" cy="69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ASTM D 2216-19</a:t>
            </a:r>
          </a:p>
          <a:p>
            <a:pPr algn="just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249059" y="1202956"/>
            <a:ext cx="3817922" cy="1020427"/>
          </a:xfrm>
          <a:custGeom>
            <a:avLst/>
            <a:gdLst/>
            <a:ahLst/>
            <a:cxnLst/>
            <a:rect l="l" t="t" r="r" b="b"/>
            <a:pathLst>
              <a:path w="3817922" h="1020427">
                <a:moveTo>
                  <a:pt x="0" y="0"/>
                </a:moveTo>
                <a:lnTo>
                  <a:pt x="3817923" y="0"/>
                </a:lnTo>
                <a:lnTo>
                  <a:pt x="3817923" y="1020427"/>
                </a:lnTo>
                <a:lnTo>
                  <a:pt x="0" y="1020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50736" y="1158176"/>
            <a:ext cx="2814569" cy="929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5"/>
              </a:lnSpc>
            </a:pPr>
            <a:r>
              <a:rPr lang="en-US" sz="406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327796" y="6586199"/>
            <a:ext cx="2243452" cy="3147784"/>
            <a:chOff x="0" y="0"/>
            <a:chExt cx="2991269" cy="41970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91231" cy="4197096"/>
            </a:xfrm>
            <a:custGeom>
              <a:avLst/>
              <a:gdLst/>
              <a:ahLst/>
              <a:cxnLst/>
              <a:rect l="l" t="t" r="r" b="b"/>
              <a:pathLst>
                <a:path w="2991231" h="4197096">
                  <a:moveTo>
                    <a:pt x="0" y="0"/>
                  </a:moveTo>
                  <a:lnTo>
                    <a:pt x="2991231" y="0"/>
                  </a:lnTo>
                  <a:lnTo>
                    <a:pt x="2991231" y="4197096"/>
                  </a:lnTo>
                  <a:lnTo>
                    <a:pt x="0" y="4197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 b="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741831" y="3974473"/>
            <a:ext cx="11301260" cy="2421284"/>
            <a:chOff x="0" y="0"/>
            <a:chExt cx="15068347" cy="32283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068296" cy="3228340"/>
            </a:xfrm>
            <a:custGeom>
              <a:avLst/>
              <a:gdLst/>
              <a:ahLst/>
              <a:cxnLst/>
              <a:rect l="l" t="t" r="r" b="b"/>
              <a:pathLst>
                <a:path w="15068296" h="3228340">
                  <a:moveTo>
                    <a:pt x="0" y="0"/>
                  </a:moveTo>
                  <a:lnTo>
                    <a:pt x="15068296" y="0"/>
                  </a:lnTo>
                  <a:lnTo>
                    <a:pt x="15068296" y="3228340"/>
                  </a:lnTo>
                  <a:lnTo>
                    <a:pt x="0" y="3228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1317" b="-1131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7588809" y="2059919"/>
            <a:ext cx="5062590" cy="48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Análisis de sedimentos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43983" y="2964575"/>
            <a:ext cx="4339495" cy="46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Residuo seco calcinado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41831" y="8404798"/>
            <a:ext cx="353632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Nota: Realizado en Excel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00229" y="8380671"/>
            <a:ext cx="2502341" cy="69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endParaRPr/>
          </a:p>
          <a:p>
            <a:pPr algn="just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ASTM D2974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902570" y="2615427"/>
            <a:ext cx="3871960" cy="2903963"/>
            <a:chOff x="0" y="0"/>
            <a:chExt cx="5162614" cy="38719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62550" cy="3871976"/>
            </a:xfrm>
            <a:custGeom>
              <a:avLst/>
              <a:gdLst/>
              <a:ahLst/>
              <a:cxnLst/>
              <a:rect l="l" t="t" r="r" b="b"/>
              <a:pathLst>
                <a:path w="5162550" h="3871976">
                  <a:moveTo>
                    <a:pt x="0" y="0"/>
                  </a:moveTo>
                  <a:lnTo>
                    <a:pt x="5162550" y="0"/>
                  </a:lnTo>
                  <a:lnTo>
                    <a:pt x="5162550" y="3871976"/>
                  </a:lnTo>
                  <a:lnTo>
                    <a:pt x="0" y="3871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326279" y="1614598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89" y="0"/>
                </a:lnTo>
                <a:lnTo>
                  <a:pt x="3759989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38134" y="1572530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977184" y="1676424"/>
            <a:ext cx="3694890" cy="1808321"/>
            <a:chOff x="0" y="0"/>
            <a:chExt cx="4926520" cy="24110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26584" cy="2411095"/>
            </a:xfrm>
            <a:custGeom>
              <a:avLst/>
              <a:gdLst/>
              <a:ahLst/>
              <a:cxnLst/>
              <a:rect l="l" t="t" r="r" b="b"/>
              <a:pathLst>
                <a:path w="4926584" h="2411095">
                  <a:moveTo>
                    <a:pt x="0" y="0"/>
                  </a:moveTo>
                  <a:lnTo>
                    <a:pt x="4926584" y="0"/>
                  </a:lnTo>
                  <a:lnTo>
                    <a:pt x="4926584" y="2411095"/>
                  </a:lnTo>
                  <a:lnTo>
                    <a:pt x="0" y="2411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1999309" y="4275396"/>
            <a:ext cx="5650630" cy="1603362"/>
            <a:chOff x="0" y="0"/>
            <a:chExt cx="7534173" cy="21378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34148" cy="2137791"/>
            </a:xfrm>
            <a:custGeom>
              <a:avLst/>
              <a:gdLst/>
              <a:ahLst/>
              <a:cxnLst/>
              <a:rect l="l" t="t" r="r" b="b"/>
              <a:pathLst>
                <a:path w="7534148" h="2137791">
                  <a:moveTo>
                    <a:pt x="0" y="0"/>
                  </a:moveTo>
                  <a:lnTo>
                    <a:pt x="7534148" y="0"/>
                  </a:lnTo>
                  <a:lnTo>
                    <a:pt x="7534148" y="2137791"/>
                  </a:lnTo>
                  <a:lnTo>
                    <a:pt x="0" y="2137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9" b="-140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53838" y="3527493"/>
            <a:ext cx="4260171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pH, CE, STD, TEMPERATURA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1913" y="7839251"/>
            <a:ext cx="353632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Nota: Realizado en Excel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21197" y="7815124"/>
            <a:ext cx="2762498" cy="69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Libro Ciencias del Suelo (Carrera, 2022)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23676" y="3427595"/>
            <a:ext cx="4449013" cy="56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5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2199"/>
              </a:lnSpc>
            </a:pPr>
            <a:r>
              <a:rPr lang="en-US" sz="15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Nota. Recuperado de (NOM-021-RECNAT, 2002).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38501" y="6097834"/>
            <a:ext cx="4934198" cy="28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Nota. Recuperado (David Vinicio Carrera Villacrés, 2011)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746450" y="1840368"/>
            <a:ext cx="6593072" cy="6619332"/>
            <a:chOff x="0" y="0"/>
            <a:chExt cx="8790762" cy="8825776"/>
          </a:xfrm>
        </p:grpSpPr>
        <p:sp>
          <p:nvSpPr>
            <p:cNvPr id="22" name="Freeform 22" descr="Tabla"/>
            <p:cNvSpPr/>
            <p:nvPr/>
          </p:nvSpPr>
          <p:spPr>
            <a:xfrm>
              <a:off x="0" y="0"/>
              <a:ext cx="8790813" cy="8825738"/>
            </a:xfrm>
            <a:custGeom>
              <a:avLst/>
              <a:gdLst/>
              <a:ahLst/>
              <a:cxnLst/>
              <a:rect l="l" t="t" r="r" b="b"/>
              <a:pathLst>
                <a:path w="8790813" h="8825738">
                  <a:moveTo>
                    <a:pt x="0" y="0"/>
                  </a:moveTo>
                  <a:lnTo>
                    <a:pt x="8790813" y="0"/>
                  </a:lnTo>
                  <a:lnTo>
                    <a:pt x="8790813" y="8825738"/>
                  </a:lnTo>
                  <a:lnTo>
                    <a:pt x="0" y="8825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326279" y="1840368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89" y="0"/>
                </a:lnTo>
                <a:lnTo>
                  <a:pt x="3759989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800215" y="1918157"/>
            <a:ext cx="2771861" cy="92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8502372" y="2278585"/>
            <a:ext cx="1283256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MATRIZ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1252" y="8021341"/>
            <a:ext cx="3536328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Nota: Realizado en Excel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3246225"/>
            <a:ext cx="16866203" cy="4634570"/>
            <a:chOff x="0" y="0"/>
            <a:chExt cx="22488271" cy="6179426"/>
          </a:xfrm>
        </p:grpSpPr>
        <p:sp>
          <p:nvSpPr>
            <p:cNvPr id="15" name="Freeform 15" descr="Tabla"/>
            <p:cNvSpPr/>
            <p:nvPr/>
          </p:nvSpPr>
          <p:spPr>
            <a:xfrm>
              <a:off x="0" y="0"/>
              <a:ext cx="22488271" cy="6179439"/>
            </a:xfrm>
            <a:custGeom>
              <a:avLst/>
              <a:gdLst/>
              <a:ahLst/>
              <a:cxnLst/>
              <a:rect l="l" t="t" r="r" b="b"/>
              <a:pathLst>
                <a:path w="22488271" h="6179439">
                  <a:moveTo>
                    <a:pt x="0" y="0"/>
                  </a:moveTo>
                  <a:lnTo>
                    <a:pt x="22488271" y="0"/>
                  </a:lnTo>
                  <a:lnTo>
                    <a:pt x="22488271" y="6179439"/>
                  </a:lnTo>
                  <a:lnTo>
                    <a:pt x="0" y="6179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6557631" y="3238500"/>
            <a:ext cx="1098547" cy="1504845"/>
          </a:xfrm>
          <a:custGeom>
            <a:avLst/>
            <a:gdLst/>
            <a:ahLst/>
            <a:cxnLst/>
            <a:rect l="l" t="t" r="r" b="b"/>
            <a:pathLst>
              <a:path w="1098547" h="1504845">
                <a:moveTo>
                  <a:pt x="0" y="0"/>
                </a:moveTo>
                <a:lnTo>
                  <a:pt x="1098547" y="0"/>
                </a:lnTo>
                <a:lnTo>
                  <a:pt x="1098547" y="1504845"/>
                </a:lnTo>
                <a:lnTo>
                  <a:pt x="0" y="15048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26279" y="1560900"/>
            <a:ext cx="3739110" cy="999362"/>
          </a:xfrm>
          <a:custGeom>
            <a:avLst/>
            <a:gdLst/>
            <a:ahLst/>
            <a:cxnLst/>
            <a:rect l="l" t="t" r="r" b="b"/>
            <a:pathLst>
              <a:path w="3739110" h="999362">
                <a:moveTo>
                  <a:pt x="0" y="0"/>
                </a:moveTo>
                <a:lnTo>
                  <a:pt x="3739110" y="0"/>
                </a:lnTo>
                <a:lnTo>
                  <a:pt x="3739110" y="999362"/>
                </a:lnTo>
                <a:lnTo>
                  <a:pt x="0" y="999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97583" y="1637358"/>
            <a:ext cx="2756469" cy="92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67"/>
              </a:lnSpc>
            </a:pPr>
            <a:r>
              <a:rPr lang="en-US" sz="3976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RESULTADOS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932616" y="5711771"/>
            <a:ext cx="4326684" cy="3105036"/>
            <a:chOff x="0" y="0"/>
            <a:chExt cx="5768912" cy="41400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68975" cy="4140073"/>
            </a:xfrm>
            <a:custGeom>
              <a:avLst/>
              <a:gdLst/>
              <a:ahLst/>
              <a:cxnLst/>
              <a:rect l="l" t="t" r="r" b="b"/>
              <a:pathLst>
                <a:path w="5768975" h="4140073">
                  <a:moveTo>
                    <a:pt x="0" y="0"/>
                  </a:moveTo>
                  <a:lnTo>
                    <a:pt x="5768975" y="0"/>
                  </a:lnTo>
                  <a:lnTo>
                    <a:pt x="5768975" y="4140073"/>
                  </a:lnTo>
                  <a:lnTo>
                    <a:pt x="0" y="41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932616" y="2165242"/>
            <a:ext cx="4347858" cy="2943168"/>
            <a:chOff x="0" y="0"/>
            <a:chExt cx="5797144" cy="39242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97169" cy="3924173"/>
            </a:xfrm>
            <a:custGeom>
              <a:avLst/>
              <a:gdLst/>
              <a:ahLst/>
              <a:cxnLst/>
              <a:rect l="l" t="t" r="r" b="b"/>
              <a:pathLst>
                <a:path w="5797169" h="3924173">
                  <a:moveTo>
                    <a:pt x="0" y="0"/>
                  </a:moveTo>
                  <a:lnTo>
                    <a:pt x="5797169" y="0"/>
                  </a:lnTo>
                  <a:lnTo>
                    <a:pt x="5797169" y="3924173"/>
                  </a:lnTo>
                  <a:lnTo>
                    <a:pt x="0" y="3924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087807" y="1995511"/>
            <a:ext cx="10242690" cy="7093058"/>
            <a:chOff x="0" y="0"/>
            <a:chExt cx="13656920" cy="94574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656945" cy="9457436"/>
            </a:xfrm>
            <a:custGeom>
              <a:avLst/>
              <a:gdLst/>
              <a:ahLst/>
              <a:cxnLst/>
              <a:rect l="l" t="t" r="r" b="b"/>
              <a:pathLst>
                <a:path w="13656945" h="9457436">
                  <a:moveTo>
                    <a:pt x="0" y="0"/>
                  </a:moveTo>
                  <a:lnTo>
                    <a:pt x="13656945" y="0"/>
                  </a:lnTo>
                  <a:lnTo>
                    <a:pt x="13656945" y="9457436"/>
                  </a:lnTo>
                  <a:lnTo>
                    <a:pt x="0" y="9457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2" b="-32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393097" y="1302887"/>
            <a:ext cx="7789755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QUEBRADA MAMATENA-MEDIAS LUNAS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73116" y="5695722"/>
            <a:ext cx="5977728" cy="3407654"/>
            <a:chOff x="0" y="0"/>
            <a:chExt cx="7970304" cy="45435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970266" cy="4543552"/>
            </a:xfrm>
            <a:custGeom>
              <a:avLst/>
              <a:gdLst/>
              <a:ahLst/>
              <a:cxnLst/>
              <a:rect l="l" t="t" r="r" b="b"/>
              <a:pathLst>
                <a:path w="7970266" h="4543552">
                  <a:moveTo>
                    <a:pt x="0" y="0"/>
                  </a:moveTo>
                  <a:lnTo>
                    <a:pt x="7970266" y="0"/>
                  </a:lnTo>
                  <a:lnTo>
                    <a:pt x="7970266" y="4543552"/>
                  </a:lnTo>
                  <a:lnTo>
                    <a:pt x="0" y="4543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834" b="-183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630426" y="2489054"/>
            <a:ext cx="731549" cy="731549"/>
          </a:xfrm>
          <a:custGeom>
            <a:avLst/>
            <a:gdLst/>
            <a:ahLst/>
            <a:cxnLst/>
            <a:rect l="l" t="t" r="r" b="b"/>
            <a:pathLst>
              <a:path w="731549" h="731549">
                <a:moveTo>
                  <a:pt x="0" y="0"/>
                </a:moveTo>
                <a:lnTo>
                  <a:pt x="731549" y="0"/>
                </a:lnTo>
                <a:lnTo>
                  <a:pt x="731549" y="731549"/>
                </a:lnTo>
                <a:lnTo>
                  <a:pt x="0" y="731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88550" y="2489054"/>
            <a:ext cx="731549" cy="731549"/>
          </a:xfrm>
          <a:custGeom>
            <a:avLst/>
            <a:gdLst/>
            <a:ahLst/>
            <a:cxnLst/>
            <a:rect l="l" t="t" r="r" b="b"/>
            <a:pathLst>
              <a:path w="731549" h="731549">
                <a:moveTo>
                  <a:pt x="0" y="0"/>
                </a:moveTo>
                <a:lnTo>
                  <a:pt x="731548" y="0"/>
                </a:lnTo>
                <a:lnTo>
                  <a:pt x="731548" y="731549"/>
                </a:lnTo>
                <a:lnTo>
                  <a:pt x="0" y="731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630426" y="3388272"/>
            <a:ext cx="731549" cy="731549"/>
          </a:xfrm>
          <a:custGeom>
            <a:avLst/>
            <a:gdLst/>
            <a:ahLst/>
            <a:cxnLst/>
            <a:rect l="l" t="t" r="r" b="b"/>
            <a:pathLst>
              <a:path w="731549" h="731549">
                <a:moveTo>
                  <a:pt x="0" y="0"/>
                </a:moveTo>
                <a:lnTo>
                  <a:pt x="731549" y="0"/>
                </a:lnTo>
                <a:lnTo>
                  <a:pt x="731549" y="731548"/>
                </a:lnTo>
                <a:lnTo>
                  <a:pt x="0" y="731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630426" y="4613653"/>
            <a:ext cx="731549" cy="731549"/>
          </a:xfrm>
          <a:custGeom>
            <a:avLst/>
            <a:gdLst/>
            <a:ahLst/>
            <a:cxnLst/>
            <a:rect l="l" t="t" r="r" b="b"/>
            <a:pathLst>
              <a:path w="731549" h="731549">
                <a:moveTo>
                  <a:pt x="0" y="0"/>
                </a:moveTo>
                <a:lnTo>
                  <a:pt x="731549" y="0"/>
                </a:lnTo>
                <a:lnTo>
                  <a:pt x="731549" y="731549"/>
                </a:lnTo>
                <a:lnTo>
                  <a:pt x="0" y="731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20735" y="2736400"/>
            <a:ext cx="7957880" cy="5499687"/>
            <a:chOff x="0" y="0"/>
            <a:chExt cx="10610507" cy="73329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610469" cy="7332980"/>
            </a:xfrm>
            <a:custGeom>
              <a:avLst/>
              <a:gdLst/>
              <a:ahLst/>
              <a:cxnLst/>
              <a:rect l="l" t="t" r="r" b="b"/>
              <a:pathLst>
                <a:path w="10610469" h="7332980">
                  <a:moveTo>
                    <a:pt x="0" y="0"/>
                  </a:moveTo>
                  <a:lnTo>
                    <a:pt x="10610469" y="0"/>
                  </a:lnTo>
                  <a:lnTo>
                    <a:pt x="10610469" y="7332980"/>
                  </a:lnTo>
                  <a:lnTo>
                    <a:pt x="0" y="7332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6093752" y="6725851"/>
            <a:ext cx="2264950" cy="1347397"/>
            <a:chOff x="0" y="0"/>
            <a:chExt cx="3019933" cy="179652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19933" cy="1796542"/>
            </a:xfrm>
            <a:custGeom>
              <a:avLst/>
              <a:gdLst/>
              <a:ahLst/>
              <a:cxnLst/>
              <a:rect l="l" t="t" r="r" b="b"/>
              <a:pathLst>
                <a:path w="3019933" h="1796542">
                  <a:moveTo>
                    <a:pt x="0" y="0"/>
                  </a:moveTo>
                  <a:lnTo>
                    <a:pt x="3019933" y="0"/>
                  </a:lnTo>
                  <a:lnTo>
                    <a:pt x="3019933" y="1796542"/>
                  </a:lnTo>
                  <a:lnTo>
                    <a:pt x="0" y="1796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771406" y="1750486"/>
            <a:ext cx="10875493" cy="64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8"/>
              </a:lnSpc>
            </a:pPr>
            <a:r>
              <a:rPr lang="en-US" sz="338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Propuesta de Implementación de un Dique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83225" y="2636063"/>
            <a:ext cx="3536871" cy="69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Formar un pequeño reservorio.</a:t>
            </a:r>
          </a:p>
          <a:p>
            <a:pPr algn="ctr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572306" y="2636063"/>
            <a:ext cx="1206694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Infiltración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920428" y="2660200"/>
            <a:ext cx="937974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Acuífero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72306" y="3376870"/>
            <a:ext cx="2254691" cy="105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Humedad del suelo.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Vegetación nativa.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Microhábitats.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23725" y="3567694"/>
            <a:ext cx="3255407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Conservación del ecosistema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23725" y="4760662"/>
            <a:ext cx="2349456" cy="36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Prevención de riegos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52846" y="4686710"/>
            <a:ext cx="4735154" cy="69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Erosión, deslizamientos, pérdida de suelo, degradación del manantial.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450115" y="2986330"/>
            <a:ext cx="7535237" cy="5501926"/>
            <a:chOff x="0" y="0"/>
            <a:chExt cx="10046983" cy="7335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046970" cy="7335901"/>
            </a:xfrm>
            <a:custGeom>
              <a:avLst/>
              <a:gdLst/>
              <a:ahLst/>
              <a:cxnLst/>
              <a:rect l="l" t="t" r="r" b="b"/>
              <a:pathLst>
                <a:path w="10046970" h="7335901">
                  <a:moveTo>
                    <a:pt x="0" y="0"/>
                  </a:moveTo>
                  <a:lnTo>
                    <a:pt x="10046970" y="0"/>
                  </a:lnTo>
                  <a:lnTo>
                    <a:pt x="10046970" y="7335901"/>
                  </a:lnTo>
                  <a:lnTo>
                    <a:pt x="0" y="7335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6994522" y="7659581"/>
            <a:ext cx="1990839" cy="794318"/>
            <a:chOff x="0" y="0"/>
            <a:chExt cx="2654452" cy="10590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4427" cy="1059053"/>
            </a:xfrm>
            <a:custGeom>
              <a:avLst/>
              <a:gdLst/>
              <a:ahLst/>
              <a:cxnLst/>
              <a:rect l="l" t="t" r="r" b="b"/>
              <a:pathLst>
                <a:path w="2654427" h="1059053">
                  <a:moveTo>
                    <a:pt x="0" y="0"/>
                  </a:moveTo>
                  <a:lnTo>
                    <a:pt x="2654427" y="0"/>
                  </a:lnTo>
                  <a:lnTo>
                    <a:pt x="2654427" y="1059053"/>
                  </a:lnTo>
                  <a:lnTo>
                    <a:pt x="0" y="1059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6667948" y="1722544"/>
            <a:ext cx="6745567" cy="7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0"/>
              </a:lnSpc>
            </a:pPr>
            <a:r>
              <a:rPr lang="en-US" sz="388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Volcán Ilaló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84515" y="4096517"/>
            <a:ext cx="7274785" cy="3338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7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Ubicación: </a:t>
            </a: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Valles de Los Chillos y Tumbaco</a:t>
            </a:r>
          </a:p>
          <a:p>
            <a:pPr algn="l">
              <a:lnSpc>
                <a:spcPts val="4287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Altitud: </a:t>
            </a: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3.161 m s. n. m.</a:t>
            </a:r>
          </a:p>
          <a:p>
            <a:pPr algn="l">
              <a:lnSpc>
                <a:spcPts val="4287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 formó: </a:t>
            </a: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Hace 1.6 millones de años</a:t>
            </a:r>
          </a:p>
          <a:p>
            <a:pPr algn="l">
              <a:lnSpc>
                <a:spcPts val="4287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Encuentra:</a:t>
            </a: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12 comunas activas</a:t>
            </a:r>
          </a:p>
          <a:p>
            <a:pPr algn="l">
              <a:lnSpc>
                <a:spcPts val="4287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Temperatura promedio:</a:t>
            </a: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15,7°C.</a:t>
            </a:r>
          </a:p>
          <a:p>
            <a:pPr algn="l">
              <a:lnSpc>
                <a:spcPts val="4287"/>
              </a:lnSpc>
            </a:pPr>
            <a:endParaRPr lang="en-US" sz="281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26279" y="1427047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89" y="0"/>
                </a:lnTo>
                <a:lnTo>
                  <a:pt x="3759989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25054" y="1465954"/>
            <a:ext cx="3362439" cy="76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INTRODUCCIÓN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11688" y="1201932"/>
            <a:ext cx="3504609" cy="76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CONCLUSIONES 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59120" y="2371021"/>
            <a:ext cx="7790631" cy="2570512"/>
            <a:chOff x="0" y="0"/>
            <a:chExt cx="10387508" cy="34273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387457" cy="3427349"/>
            </a:xfrm>
            <a:custGeom>
              <a:avLst/>
              <a:gdLst/>
              <a:ahLst/>
              <a:cxnLst/>
              <a:rect l="l" t="t" r="r" b="b"/>
              <a:pathLst>
                <a:path w="10387457" h="3427349">
                  <a:moveTo>
                    <a:pt x="0" y="0"/>
                  </a:moveTo>
                  <a:lnTo>
                    <a:pt x="10387457" y="0"/>
                  </a:lnTo>
                  <a:lnTo>
                    <a:pt x="1038745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AD2">
                <a:alpha val="44706"/>
              </a:srgbClr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73790" y="2933548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1" y="0"/>
                </a:lnTo>
                <a:lnTo>
                  <a:pt x="1244051" y="1244051"/>
                </a:lnTo>
                <a:lnTo>
                  <a:pt x="0" y="1244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24989" y="3103493"/>
            <a:ext cx="290017" cy="75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3951" y="2572065"/>
            <a:ext cx="6840979" cy="236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n-US" sz="18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Rumiwayku</a:t>
            </a:r>
          </a:p>
          <a:p>
            <a:pPr marL="432110" lvl="2" indent="-144037" algn="l">
              <a:lnSpc>
                <a:spcPts val="2645"/>
              </a:lnSpc>
              <a:buFont typeface="Arial"/>
              <a:buChar char="⚬"/>
            </a:pPr>
            <a:r>
              <a:rPr lang="en-US" sz="18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Área mayor (4.38 km²)</a:t>
            </a:r>
          </a:p>
          <a:p>
            <a:pPr marL="432110" lvl="2" indent="-144037" algn="l">
              <a:lnSpc>
                <a:spcPts val="2645"/>
              </a:lnSpc>
              <a:buFont typeface="Arial"/>
              <a:buChar char="⚬"/>
            </a:pPr>
            <a:r>
              <a:rPr lang="en-US" sz="18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Pendiente moderadamente empinada (41.63%)</a:t>
            </a:r>
          </a:p>
          <a:p>
            <a:pPr marL="432110" lvl="2" indent="-144037" algn="l">
              <a:lnSpc>
                <a:spcPts val="2645"/>
              </a:lnSpc>
              <a:buFont typeface="Arial"/>
              <a:buChar char="⚬"/>
            </a:pPr>
            <a:r>
              <a:rPr lang="en-US" sz="18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Red hídrica densa (23 corrientes)</a:t>
            </a:r>
          </a:p>
          <a:p>
            <a:pPr marL="432110" lvl="2" indent="-144037" algn="l">
              <a:lnSpc>
                <a:spcPts val="2645"/>
              </a:lnSpc>
              <a:buFont typeface="Arial"/>
              <a:buChar char="⚬"/>
            </a:pPr>
            <a:r>
              <a:rPr lang="en-US" sz="18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Etapa geomorfológica vieja </a:t>
            </a:r>
          </a:p>
          <a:p>
            <a:pPr marL="432110" lvl="2" indent="-144037" algn="l">
              <a:lnSpc>
                <a:spcPts val="2645"/>
              </a:lnSpc>
            </a:pPr>
            <a:r>
              <a:rPr lang="en-US" sz="18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Presenta drenaje eficiente y equilibrio topográfico.</a:t>
            </a:r>
          </a:p>
          <a:p>
            <a:pPr marL="432110" lvl="2" indent="-144037" algn="l">
              <a:lnSpc>
                <a:spcPts val="2645"/>
              </a:lnSpc>
            </a:pPr>
            <a:endParaRPr lang="en-US" sz="189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028700" y="5990082"/>
            <a:ext cx="7721051" cy="2570512"/>
            <a:chOff x="0" y="0"/>
            <a:chExt cx="10294734" cy="34273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294747" cy="3427349"/>
            </a:xfrm>
            <a:custGeom>
              <a:avLst/>
              <a:gdLst/>
              <a:ahLst/>
              <a:cxnLst/>
              <a:rect l="l" t="t" r="r" b="b"/>
              <a:pathLst>
                <a:path w="10294747" h="3427349">
                  <a:moveTo>
                    <a:pt x="0" y="0"/>
                  </a:moveTo>
                  <a:lnTo>
                    <a:pt x="10294747" y="0"/>
                  </a:lnTo>
                  <a:lnTo>
                    <a:pt x="1029474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AD2">
                <a:alpha val="44706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73790" y="6437510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1" y="0"/>
                </a:lnTo>
                <a:lnTo>
                  <a:pt x="1244051" y="1244051"/>
                </a:lnTo>
                <a:lnTo>
                  <a:pt x="0" y="1244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24989" y="6607464"/>
            <a:ext cx="290017" cy="75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02528" y="6349318"/>
            <a:ext cx="6903815" cy="236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vegetación disminuyó del 86,21 % al 68,93 %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Las áreas construidas aumentaron del 13,79 % al 31,07 %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evidencia un proceso sostenido de urbanización</a:t>
            </a:r>
          </a:p>
          <a:p>
            <a:pPr marL="502798" lvl="2" indent="-167599" algn="ctr">
              <a:lnSpc>
                <a:spcPts val="3078"/>
              </a:lnSpc>
            </a:pPr>
            <a:endParaRPr lang="en-US" sz="21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2674391" y="1962370"/>
            <a:ext cx="4515841" cy="744969"/>
          </a:xfrm>
          <a:custGeom>
            <a:avLst/>
            <a:gdLst/>
            <a:ahLst/>
            <a:cxnLst/>
            <a:rect l="l" t="t" r="r" b="b"/>
            <a:pathLst>
              <a:path w="4515841" h="744969">
                <a:moveTo>
                  <a:pt x="0" y="0"/>
                </a:moveTo>
                <a:lnTo>
                  <a:pt x="4515841" y="0"/>
                </a:lnTo>
                <a:lnTo>
                  <a:pt x="4515841" y="744969"/>
                </a:lnTo>
                <a:lnTo>
                  <a:pt x="0" y="744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703006" y="2115751"/>
            <a:ext cx="2439219" cy="44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Caracterización</a:t>
            </a:r>
          </a:p>
        </p:txBody>
      </p:sp>
      <p:sp>
        <p:nvSpPr>
          <p:cNvPr id="25" name="Freeform 25"/>
          <p:cNvSpPr/>
          <p:nvPr/>
        </p:nvSpPr>
        <p:spPr>
          <a:xfrm>
            <a:off x="2583218" y="5581431"/>
            <a:ext cx="4769539" cy="744969"/>
          </a:xfrm>
          <a:custGeom>
            <a:avLst/>
            <a:gdLst/>
            <a:ahLst/>
            <a:cxnLst/>
            <a:rect l="l" t="t" r="r" b="b"/>
            <a:pathLst>
              <a:path w="4769539" h="744969">
                <a:moveTo>
                  <a:pt x="0" y="0"/>
                </a:moveTo>
                <a:lnTo>
                  <a:pt x="4769539" y="0"/>
                </a:lnTo>
                <a:lnTo>
                  <a:pt x="4769539" y="744970"/>
                </a:lnTo>
                <a:lnTo>
                  <a:pt x="0" y="7449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778948" y="5734812"/>
            <a:ext cx="2363276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Procesamiento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327147" y="2360267"/>
            <a:ext cx="7790631" cy="2570512"/>
            <a:chOff x="0" y="0"/>
            <a:chExt cx="10387508" cy="342734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87457" cy="3427349"/>
            </a:xfrm>
            <a:custGeom>
              <a:avLst/>
              <a:gdLst/>
              <a:ahLst/>
              <a:cxnLst/>
              <a:rect l="l" t="t" r="r" b="b"/>
              <a:pathLst>
                <a:path w="10387457" h="3427349">
                  <a:moveTo>
                    <a:pt x="0" y="0"/>
                  </a:moveTo>
                  <a:lnTo>
                    <a:pt x="10387457" y="0"/>
                  </a:lnTo>
                  <a:lnTo>
                    <a:pt x="1038745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AD2">
                <a:alpha val="44706"/>
              </a:srgbClr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0266874" y="2376297"/>
            <a:ext cx="6385912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Mamatena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Área menor (2.50 km²)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Pendiente más pronunciada (43.87%)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Red hídrica simple (3 corrientes)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Etapa madura</a:t>
            </a:r>
          </a:p>
          <a:p>
            <a:pPr marL="479938" lvl="2" indent="-159979"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Mayor dinámica de escorrentía y potencial erosivo.</a:t>
            </a:r>
          </a:p>
          <a:p>
            <a:pPr marL="479938" lvl="2" indent="-159979" algn="l">
              <a:lnSpc>
                <a:spcPts val="2939"/>
              </a:lnSpc>
            </a:pPr>
            <a:endParaRPr lang="en-US" sz="20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468669" y="5990082"/>
            <a:ext cx="7790631" cy="2570512"/>
            <a:chOff x="0" y="0"/>
            <a:chExt cx="10387508" cy="342734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387457" cy="3427349"/>
            </a:xfrm>
            <a:custGeom>
              <a:avLst/>
              <a:gdLst/>
              <a:ahLst/>
              <a:cxnLst/>
              <a:rect l="l" t="t" r="r" b="b"/>
              <a:pathLst>
                <a:path w="10387457" h="3427349">
                  <a:moveTo>
                    <a:pt x="0" y="0"/>
                  </a:moveTo>
                  <a:lnTo>
                    <a:pt x="10387457" y="0"/>
                  </a:lnTo>
                  <a:lnTo>
                    <a:pt x="1038745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AD2">
                <a:alpha val="44706"/>
              </a:srgbClr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0714549" y="6089600"/>
            <a:ext cx="5938237" cy="258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Estaciones meteorológicas: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Tola: 849,9 mm/año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 Chillos: 1251,4 mm/año</a:t>
            </a:r>
          </a:p>
          <a:p>
            <a:pPr marL="479938" lvl="2" indent="-159979"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Distribución de lluvias: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Mayor precipitación: marzo y abril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Menor precipitación: junio, julio y agosto</a:t>
            </a:r>
          </a:p>
          <a:p>
            <a:pPr marL="479938" lvl="2" indent="-159979" algn="l">
              <a:lnSpc>
                <a:spcPts val="2939"/>
              </a:lnSpc>
            </a:pPr>
            <a:endParaRPr lang="en-US" sz="20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353369" y="2621542"/>
            <a:ext cx="7790631" cy="2570512"/>
            <a:chOff x="0" y="0"/>
            <a:chExt cx="10387508" cy="34273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87457" cy="3427349"/>
            </a:xfrm>
            <a:custGeom>
              <a:avLst/>
              <a:gdLst/>
              <a:ahLst/>
              <a:cxnLst/>
              <a:rect l="l" t="t" r="r" b="b"/>
              <a:pathLst>
                <a:path w="10387457" h="3427349">
                  <a:moveTo>
                    <a:pt x="0" y="0"/>
                  </a:moveTo>
                  <a:lnTo>
                    <a:pt x="10387457" y="0"/>
                  </a:lnTo>
                  <a:lnTo>
                    <a:pt x="1038745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AD2">
                <a:alpha val="44706"/>
              </a:srgbClr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468039" y="3184069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1" y="0"/>
                </a:lnTo>
                <a:lnTo>
                  <a:pt x="1244051" y="1244051"/>
                </a:lnTo>
                <a:lnTo>
                  <a:pt x="0" y="1244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9229" y="3354014"/>
            <a:ext cx="290036" cy="146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  <a:p>
            <a:pPr algn="ctr">
              <a:lnSpc>
                <a:spcPts val="5598"/>
              </a:lnSpc>
            </a:pPr>
            <a:endParaRPr lang="en-US" sz="3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02028" y="2897453"/>
            <a:ext cx="7241972" cy="29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Capa 1: Arena saturada</a:t>
            </a:r>
          </a:p>
          <a:p>
            <a:pPr marL="479938" lvl="2" indent="-159979"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37,6 Ω·m – desde superficie hasta 0,48 m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Capa 2: Arcilla con arcilla</a:t>
            </a:r>
          </a:p>
          <a:p>
            <a:pPr marL="479938" lvl="2" indent="-159979"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57,1 Ω·m – de 0,48 m a 2,03 m</a:t>
            </a:r>
          </a:p>
          <a:p>
            <a:pPr marL="479938" lvl="2" indent="-159979" algn="l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Capa 3: Arena saturada</a:t>
            </a:r>
          </a:p>
          <a:p>
            <a:pPr marL="479938" lvl="2" indent="-159979"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28,4 Ω·m – de 2,03 m a 20 m</a:t>
            </a:r>
          </a:p>
          <a:p>
            <a:pPr marL="479938" lvl="2" indent="-159979" algn="ctr">
              <a:lnSpc>
                <a:spcPts val="2939"/>
              </a:lnSpc>
            </a:pPr>
            <a:endParaRPr lang="en-US" sz="20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79938" lvl="2" indent="-159979" algn="l">
              <a:lnSpc>
                <a:spcPts val="2939"/>
              </a:lnSpc>
            </a:pPr>
            <a:endParaRPr lang="en-US" sz="20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538249" y="4823079"/>
            <a:ext cx="7721051" cy="2718254"/>
            <a:chOff x="0" y="0"/>
            <a:chExt cx="10294734" cy="36243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294747" cy="3624326"/>
            </a:xfrm>
            <a:custGeom>
              <a:avLst/>
              <a:gdLst/>
              <a:ahLst/>
              <a:cxnLst/>
              <a:rect l="l" t="t" r="r" b="b"/>
              <a:pathLst>
                <a:path w="10294747" h="3624326">
                  <a:moveTo>
                    <a:pt x="0" y="0"/>
                  </a:moveTo>
                  <a:lnTo>
                    <a:pt x="10294747" y="0"/>
                  </a:lnTo>
                  <a:lnTo>
                    <a:pt x="10294747" y="3624326"/>
                  </a:lnTo>
                  <a:lnTo>
                    <a:pt x="0" y="3624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AD2">
                <a:alpha val="44706"/>
              </a:srgbClr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8583339" y="5270516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1" y="0"/>
                </a:lnTo>
                <a:lnTo>
                  <a:pt x="1244051" y="1244051"/>
                </a:lnTo>
                <a:lnTo>
                  <a:pt x="0" y="1244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034529" y="5440461"/>
            <a:ext cx="290036" cy="75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10943" y="5198535"/>
            <a:ext cx="6903815" cy="314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Las SbN presentan alto potencial para la gestión hidrológica y ambiental del área de estudio.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Las más efectivas fueron: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Revegetación con plantas nativas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Diques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Medias lunas</a:t>
            </a:r>
          </a:p>
          <a:p>
            <a:pPr marL="502798" lvl="2" indent="-167599" algn="l">
              <a:lnSpc>
                <a:spcPts val="3078"/>
              </a:lnSpc>
            </a:pPr>
            <a:endParaRPr lang="en-US" sz="21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02798" lvl="2" indent="-167599" algn="ctr">
              <a:lnSpc>
                <a:spcPts val="3078"/>
              </a:lnSpc>
            </a:pPr>
            <a:endParaRPr lang="en-US" sz="21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3068641" y="2212891"/>
            <a:ext cx="4515841" cy="744969"/>
          </a:xfrm>
          <a:custGeom>
            <a:avLst/>
            <a:gdLst/>
            <a:ahLst/>
            <a:cxnLst/>
            <a:rect l="l" t="t" r="r" b="b"/>
            <a:pathLst>
              <a:path w="4515841" h="744969">
                <a:moveTo>
                  <a:pt x="0" y="0"/>
                </a:moveTo>
                <a:lnTo>
                  <a:pt x="4515840" y="0"/>
                </a:lnTo>
                <a:lnTo>
                  <a:pt x="4515840" y="744969"/>
                </a:lnTo>
                <a:lnTo>
                  <a:pt x="0" y="744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364193" y="2366272"/>
            <a:ext cx="1838563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Resistividad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092767" y="4414428"/>
            <a:ext cx="4769539" cy="744969"/>
          </a:xfrm>
          <a:custGeom>
            <a:avLst/>
            <a:gdLst/>
            <a:ahLst/>
            <a:cxnLst/>
            <a:rect l="l" t="t" r="r" b="b"/>
            <a:pathLst>
              <a:path w="4769539" h="744969">
                <a:moveTo>
                  <a:pt x="0" y="0"/>
                </a:moveTo>
                <a:lnTo>
                  <a:pt x="4769539" y="0"/>
                </a:lnTo>
                <a:lnTo>
                  <a:pt x="4769539" y="744969"/>
                </a:lnTo>
                <a:lnTo>
                  <a:pt x="0" y="7449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2938703" y="4567809"/>
            <a:ext cx="1062876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Matriz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3838" y="1201932"/>
            <a:ext cx="4600337" cy="92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RECOMENDACIONES 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9922" y="2679031"/>
            <a:ext cx="7721051" cy="2570512"/>
            <a:chOff x="0" y="0"/>
            <a:chExt cx="10294734" cy="34273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94747" cy="3427349"/>
            </a:xfrm>
            <a:custGeom>
              <a:avLst/>
              <a:gdLst/>
              <a:ahLst/>
              <a:cxnLst/>
              <a:rect l="l" t="t" r="r" b="b"/>
              <a:pathLst>
                <a:path w="10294747" h="3427349">
                  <a:moveTo>
                    <a:pt x="0" y="0"/>
                  </a:moveTo>
                  <a:lnTo>
                    <a:pt x="10294747" y="0"/>
                  </a:lnTo>
                  <a:lnTo>
                    <a:pt x="1029474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7000"/>
              </a:blip>
              <a:stretch>
                <a:fillRect l="-33230" r="-33230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25012" y="3126468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1" y="0"/>
                </a:lnTo>
                <a:lnTo>
                  <a:pt x="1244051" y="1244051"/>
                </a:lnTo>
                <a:lnTo>
                  <a:pt x="0" y="1244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76211" y="3296413"/>
            <a:ext cx="290017" cy="75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70720" y="2781596"/>
            <a:ext cx="6815985" cy="279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8"/>
              </a:lnSpc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recomienda implementar un monitoreo ambiental integral en las quebradas del Ilaló, que incluya: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Variables hidrometeorológicas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Calidad del agua</a:t>
            </a:r>
          </a:p>
          <a:p>
            <a:pPr marL="502798" lvl="2" indent="-167599" algn="l">
              <a:lnSpc>
                <a:spcPts val="3078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Estabilidad del suelo</a:t>
            </a:r>
          </a:p>
          <a:p>
            <a:pPr marL="502798" lvl="2" indent="-167599" algn="l">
              <a:lnSpc>
                <a:spcPts val="3078"/>
              </a:lnSpc>
            </a:pPr>
            <a:endParaRPr lang="en-US" sz="21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279922" y="6183002"/>
            <a:ext cx="7721051" cy="2570512"/>
            <a:chOff x="0" y="0"/>
            <a:chExt cx="10294734" cy="34273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294747" cy="3427349"/>
            </a:xfrm>
            <a:custGeom>
              <a:avLst/>
              <a:gdLst/>
              <a:ahLst/>
              <a:cxnLst/>
              <a:rect l="l" t="t" r="r" b="b"/>
              <a:pathLst>
                <a:path w="10294747" h="3427349">
                  <a:moveTo>
                    <a:pt x="0" y="0"/>
                  </a:moveTo>
                  <a:lnTo>
                    <a:pt x="10294747" y="0"/>
                  </a:lnTo>
                  <a:lnTo>
                    <a:pt x="1029474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7000"/>
              </a:blip>
              <a:stretch>
                <a:fillRect l="-33230" r="-33230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325012" y="6630430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1" y="0"/>
                </a:lnTo>
                <a:lnTo>
                  <a:pt x="1244051" y="1244050"/>
                </a:lnTo>
                <a:lnTo>
                  <a:pt x="0" y="1244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76211" y="6800384"/>
            <a:ext cx="290017" cy="75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16319" y="6672216"/>
            <a:ext cx="6970385" cy="120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8"/>
              </a:lnSpc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recomienda replicar la metodología aplicada en este estudio en otras quebradas del volcán Ilaló y del Distrito Metropolitano de Quito.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41937" y="2652771"/>
            <a:ext cx="7721051" cy="2570512"/>
            <a:chOff x="0" y="0"/>
            <a:chExt cx="10294734" cy="34273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294747" cy="3427349"/>
            </a:xfrm>
            <a:custGeom>
              <a:avLst/>
              <a:gdLst/>
              <a:ahLst/>
              <a:cxnLst/>
              <a:rect l="l" t="t" r="r" b="b"/>
              <a:pathLst>
                <a:path w="10294747" h="3427349">
                  <a:moveTo>
                    <a:pt x="0" y="0"/>
                  </a:moveTo>
                  <a:lnTo>
                    <a:pt x="10294747" y="0"/>
                  </a:lnTo>
                  <a:lnTo>
                    <a:pt x="1029474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7000"/>
              </a:blip>
              <a:stretch>
                <a:fillRect l="-33230" r="-33230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9367371" y="3100208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0" y="0"/>
                </a:lnTo>
                <a:lnTo>
                  <a:pt x="1244050" y="1244050"/>
                </a:lnTo>
                <a:lnTo>
                  <a:pt x="0" y="1244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9818570" y="3270153"/>
            <a:ext cx="290017" cy="75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id="27" name="Freeform 27"/>
          <p:cNvSpPr/>
          <p:nvPr/>
        </p:nvSpPr>
        <p:spPr>
          <a:xfrm>
            <a:off x="2925613" y="2155289"/>
            <a:ext cx="4515841" cy="744969"/>
          </a:xfrm>
          <a:custGeom>
            <a:avLst/>
            <a:gdLst/>
            <a:ahLst/>
            <a:cxnLst/>
            <a:rect l="l" t="t" r="r" b="b"/>
            <a:pathLst>
              <a:path w="4515841" h="744969">
                <a:moveTo>
                  <a:pt x="0" y="0"/>
                </a:moveTo>
                <a:lnTo>
                  <a:pt x="4515841" y="0"/>
                </a:lnTo>
                <a:lnTo>
                  <a:pt x="4515841" y="744970"/>
                </a:lnTo>
                <a:lnTo>
                  <a:pt x="0" y="744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954228" y="2308670"/>
            <a:ext cx="2621594" cy="44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Caracterización</a:t>
            </a:r>
          </a:p>
        </p:txBody>
      </p:sp>
      <p:sp>
        <p:nvSpPr>
          <p:cNvPr id="29" name="Freeform 29"/>
          <p:cNvSpPr/>
          <p:nvPr/>
        </p:nvSpPr>
        <p:spPr>
          <a:xfrm>
            <a:off x="2743276" y="5804250"/>
            <a:ext cx="4804543" cy="744969"/>
          </a:xfrm>
          <a:custGeom>
            <a:avLst/>
            <a:gdLst/>
            <a:ahLst/>
            <a:cxnLst/>
            <a:rect l="l" t="t" r="r" b="b"/>
            <a:pathLst>
              <a:path w="4804543" h="744969">
                <a:moveTo>
                  <a:pt x="0" y="0"/>
                </a:moveTo>
                <a:lnTo>
                  <a:pt x="4804544" y="0"/>
                </a:lnTo>
                <a:lnTo>
                  <a:pt x="4804544" y="744970"/>
                </a:lnTo>
                <a:lnTo>
                  <a:pt x="0" y="7449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958809" y="5957631"/>
            <a:ext cx="2363276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Procesamiento </a:t>
            </a:r>
          </a:p>
        </p:txBody>
      </p:sp>
      <p:sp>
        <p:nvSpPr>
          <p:cNvPr id="31" name="Freeform 31"/>
          <p:cNvSpPr/>
          <p:nvPr/>
        </p:nvSpPr>
        <p:spPr>
          <a:xfrm>
            <a:off x="11868988" y="2129029"/>
            <a:ext cx="4614424" cy="744969"/>
          </a:xfrm>
          <a:custGeom>
            <a:avLst/>
            <a:gdLst/>
            <a:ahLst/>
            <a:cxnLst/>
            <a:rect l="l" t="t" r="r" b="b"/>
            <a:pathLst>
              <a:path w="4614424" h="744969">
                <a:moveTo>
                  <a:pt x="0" y="0"/>
                </a:moveTo>
                <a:lnTo>
                  <a:pt x="4614425" y="0"/>
                </a:lnTo>
                <a:lnTo>
                  <a:pt x="4614425" y="744969"/>
                </a:lnTo>
                <a:lnTo>
                  <a:pt x="0" y="744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63134" y="2282410"/>
            <a:ext cx="1838563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Resistividad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644883" y="3112047"/>
            <a:ext cx="7117451" cy="160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8"/>
              </a:lnSpc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recomienda incrementar el número de Sondeos Eléctricos Verticales (SEV) en las quebradas Rumiwayku y Mamatena, distribuidos estratégicamente a lo largo de su extensión.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0241937" y="6158685"/>
            <a:ext cx="7721051" cy="2570512"/>
            <a:chOff x="0" y="0"/>
            <a:chExt cx="10294734" cy="342734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294747" cy="3427349"/>
            </a:xfrm>
            <a:custGeom>
              <a:avLst/>
              <a:gdLst/>
              <a:ahLst/>
              <a:cxnLst/>
              <a:rect l="l" t="t" r="r" b="b"/>
              <a:pathLst>
                <a:path w="10294747" h="3427349">
                  <a:moveTo>
                    <a:pt x="0" y="0"/>
                  </a:moveTo>
                  <a:lnTo>
                    <a:pt x="10294747" y="0"/>
                  </a:lnTo>
                  <a:lnTo>
                    <a:pt x="10294747" y="3427349"/>
                  </a:lnTo>
                  <a:lnTo>
                    <a:pt x="0" y="3427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7000"/>
              </a:blip>
              <a:stretch>
                <a:fillRect l="-33230" r="-33230"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>
            <a:off x="9367371" y="6606122"/>
            <a:ext cx="1244051" cy="1244051"/>
          </a:xfrm>
          <a:custGeom>
            <a:avLst/>
            <a:gdLst/>
            <a:ahLst/>
            <a:cxnLst/>
            <a:rect l="l" t="t" r="r" b="b"/>
            <a:pathLst>
              <a:path w="1244051" h="1244051">
                <a:moveTo>
                  <a:pt x="0" y="0"/>
                </a:moveTo>
                <a:lnTo>
                  <a:pt x="1244050" y="0"/>
                </a:lnTo>
                <a:lnTo>
                  <a:pt x="1244050" y="1244051"/>
                </a:lnTo>
                <a:lnTo>
                  <a:pt x="0" y="1244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9818560" y="6776067"/>
            <a:ext cx="290036" cy="75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38" name="Freeform 38"/>
          <p:cNvSpPr/>
          <p:nvPr/>
        </p:nvSpPr>
        <p:spPr>
          <a:xfrm>
            <a:off x="11868988" y="5634943"/>
            <a:ext cx="4614424" cy="744969"/>
          </a:xfrm>
          <a:custGeom>
            <a:avLst/>
            <a:gdLst/>
            <a:ahLst/>
            <a:cxnLst/>
            <a:rect l="l" t="t" r="r" b="b"/>
            <a:pathLst>
              <a:path w="4614424" h="744969">
                <a:moveTo>
                  <a:pt x="0" y="0"/>
                </a:moveTo>
                <a:lnTo>
                  <a:pt x="4614425" y="0"/>
                </a:lnTo>
                <a:lnTo>
                  <a:pt x="4614425" y="744970"/>
                </a:lnTo>
                <a:lnTo>
                  <a:pt x="0" y="744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3650973" y="5788324"/>
            <a:ext cx="1062876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Matriz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708043" y="6708306"/>
            <a:ext cx="7130482" cy="120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8"/>
              </a:lnSpc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 fundamental promover la participación activa de la comunidad en la implementación y mantenimiento de las Soluciones Basadas en la Naturaleza.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2308703" y="5516271"/>
            <a:ext cx="13983685" cy="4217712"/>
          </a:xfrm>
          <a:custGeom>
            <a:avLst/>
            <a:gdLst/>
            <a:ahLst/>
            <a:cxnLst/>
            <a:rect l="l" t="t" r="r" b="b"/>
            <a:pathLst>
              <a:path w="13983685" h="4217712">
                <a:moveTo>
                  <a:pt x="0" y="0"/>
                </a:moveTo>
                <a:lnTo>
                  <a:pt x="13983685" y="0"/>
                </a:lnTo>
                <a:lnTo>
                  <a:pt x="13983685" y="4217712"/>
                </a:lnTo>
                <a:lnTo>
                  <a:pt x="0" y="4217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10267" y="6565328"/>
            <a:ext cx="9619615" cy="104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1"/>
              </a:lnSpc>
              <a:spcBef>
                <a:spcPct val="0"/>
              </a:spcBef>
            </a:pPr>
            <a:r>
              <a:rPr lang="en-US" sz="3050">
                <a:solidFill>
                  <a:srgbClr val="691932"/>
                </a:solidFill>
                <a:latin typeface="Agbalumo"/>
                <a:ea typeface="Agbalumo"/>
                <a:cs typeface="Agbalumo"/>
                <a:sym typeface="Agbalumo"/>
              </a:rPr>
              <a:t>“El agua no habla, pero cada río cuenta la historia de cómo la tratamos.”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09152" y="2105847"/>
            <a:ext cx="7510376" cy="235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36"/>
              </a:lnSpc>
              <a:spcBef>
                <a:spcPct val="0"/>
              </a:spcBef>
            </a:pPr>
            <a:r>
              <a:rPr lang="en-US" sz="13095">
                <a:solidFill>
                  <a:srgbClr val="691932"/>
                </a:solidFill>
                <a:latin typeface="Adlery Pro"/>
                <a:ea typeface="Adlery Pro"/>
                <a:cs typeface="Adlery Pro"/>
                <a:sym typeface="Adlery Pro"/>
              </a:rPr>
              <a:t>GRACIAS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306245" y="6409004"/>
            <a:ext cx="5675509" cy="3509353"/>
            <a:chOff x="0" y="0"/>
            <a:chExt cx="7567346" cy="46791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567295" cy="4679188"/>
            </a:xfrm>
            <a:custGeom>
              <a:avLst/>
              <a:gdLst/>
              <a:ahLst/>
              <a:cxnLst/>
              <a:rect l="l" t="t" r="r" b="b"/>
              <a:pathLst>
                <a:path w="7567295" h="4679188">
                  <a:moveTo>
                    <a:pt x="0" y="0"/>
                  </a:moveTo>
                  <a:lnTo>
                    <a:pt x="7567295" y="0"/>
                  </a:lnTo>
                  <a:lnTo>
                    <a:pt x="7567295" y="4679188"/>
                  </a:lnTo>
                  <a:lnTo>
                    <a:pt x="0" y="467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1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41750" y="2983273"/>
            <a:ext cx="7747511" cy="51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Importancia geológica y territorial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41240" y="2956565"/>
            <a:ext cx="5483743" cy="516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Importancia ambiental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0408" y="3832150"/>
            <a:ext cx="6970204" cy="195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Formación por movimiento de placas.</a:t>
            </a:r>
          </a:p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Modelador del paisaje</a:t>
            </a:r>
          </a:p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Influencia de las primeras civilizaciones</a:t>
            </a:r>
          </a:p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Suelos buenos para agricultura 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81414" y="3621650"/>
            <a:ext cx="6464837" cy="240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Vegetación nativa</a:t>
            </a:r>
          </a:p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Bosque seco interandino </a:t>
            </a:r>
          </a:p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Protección del suelo </a:t>
            </a:r>
          </a:p>
          <a:p>
            <a:pPr marL="628529" lvl="2" indent="-209510" algn="l">
              <a:lnSpc>
                <a:spcPts val="3849"/>
              </a:lnSpc>
              <a:buFont typeface="Arial"/>
              <a:buChar char="⚬"/>
            </a:pPr>
            <a:r>
              <a:rPr lang="en-US" sz="274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Hábitat natural de diversas especies</a:t>
            </a:r>
          </a:p>
        </p:txBody>
      </p:sp>
      <p:sp>
        <p:nvSpPr>
          <p:cNvPr id="18" name="Freeform 18"/>
          <p:cNvSpPr/>
          <p:nvPr/>
        </p:nvSpPr>
        <p:spPr>
          <a:xfrm>
            <a:off x="326279" y="1427047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89" y="0"/>
                </a:lnTo>
                <a:lnTo>
                  <a:pt x="3759989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25054" y="1465954"/>
            <a:ext cx="3362439" cy="76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4659099" y="3917018"/>
            <a:ext cx="2572903" cy="2048789"/>
            <a:chOff x="0" y="0"/>
            <a:chExt cx="3430537" cy="27317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30524" cy="2731770"/>
            </a:xfrm>
            <a:custGeom>
              <a:avLst/>
              <a:gdLst/>
              <a:ahLst/>
              <a:cxnLst/>
              <a:rect l="l" t="t" r="r" b="b"/>
              <a:pathLst>
                <a:path w="3430524" h="2731770">
                  <a:moveTo>
                    <a:pt x="0" y="0"/>
                  </a:moveTo>
                  <a:lnTo>
                    <a:pt x="3430524" y="0"/>
                  </a:lnTo>
                  <a:lnTo>
                    <a:pt x="3430524" y="2731770"/>
                  </a:lnTo>
                  <a:lnTo>
                    <a:pt x="0" y="2731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5351478" y="3544010"/>
            <a:ext cx="3488198" cy="3070346"/>
            <a:chOff x="0" y="0"/>
            <a:chExt cx="4650930" cy="40937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50867" cy="4093845"/>
            </a:xfrm>
            <a:custGeom>
              <a:avLst/>
              <a:gdLst/>
              <a:ahLst/>
              <a:cxnLst/>
              <a:rect l="l" t="t" r="r" b="b"/>
              <a:pathLst>
                <a:path w="4650867" h="4093845">
                  <a:moveTo>
                    <a:pt x="0" y="0"/>
                  </a:moveTo>
                  <a:lnTo>
                    <a:pt x="4650867" y="0"/>
                  </a:lnTo>
                  <a:lnTo>
                    <a:pt x="4650867" y="4093845"/>
                  </a:lnTo>
                  <a:lnTo>
                    <a:pt x="0" y="4093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4278" r="-6428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5351478" y="7047228"/>
            <a:ext cx="3488198" cy="2686755"/>
            <a:chOff x="0" y="0"/>
            <a:chExt cx="4650930" cy="35823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650867" cy="3582289"/>
            </a:xfrm>
            <a:custGeom>
              <a:avLst/>
              <a:gdLst/>
              <a:ahLst/>
              <a:cxnLst/>
              <a:rect l="l" t="t" r="r" b="b"/>
              <a:pathLst>
                <a:path w="4650867" h="3582289">
                  <a:moveTo>
                    <a:pt x="0" y="0"/>
                  </a:moveTo>
                  <a:lnTo>
                    <a:pt x="4650867" y="0"/>
                  </a:lnTo>
                  <a:lnTo>
                    <a:pt x="4650867" y="3582289"/>
                  </a:lnTo>
                  <a:lnTo>
                    <a:pt x="0" y="3582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00002" b="-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4659099" y="6614365"/>
            <a:ext cx="2605288" cy="2605288"/>
            <a:chOff x="0" y="0"/>
            <a:chExt cx="3473717" cy="347371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73704" cy="3473704"/>
            </a:xfrm>
            <a:custGeom>
              <a:avLst/>
              <a:gdLst/>
              <a:ahLst/>
              <a:cxnLst/>
              <a:rect l="l" t="t" r="r" b="b"/>
              <a:pathLst>
                <a:path w="3473704" h="3473704">
                  <a:moveTo>
                    <a:pt x="0" y="0"/>
                  </a:moveTo>
                  <a:lnTo>
                    <a:pt x="3473704" y="0"/>
                  </a:lnTo>
                  <a:lnTo>
                    <a:pt x="3473704" y="3473704"/>
                  </a:lnTo>
                  <a:lnTo>
                    <a:pt x="0" y="3473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5001882" y="1933808"/>
            <a:ext cx="7675578" cy="46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COMUNIDAD SAN FRANCISCO DE BAÑOS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3085" y="2850218"/>
            <a:ext cx="6966172" cy="47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sz="281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 dedica: </a:t>
            </a: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agricultura y ganadería,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56423" y="2934286"/>
            <a:ext cx="7675578" cy="46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Flora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92226" y="4546868"/>
            <a:ext cx="4132278" cy="222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378" lvl="2" indent="-190459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Malva de bosque</a:t>
            </a:r>
          </a:p>
          <a:p>
            <a:pPr marL="571378" lvl="2" indent="-190459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Chile Silvestre</a:t>
            </a:r>
          </a:p>
          <a:p>
            <a:pPr marL="571378" lvl="2" indent="-190459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Susanita</a:t>
            </a:r>
          </a:p>
          <a:p>
            <a:pPr marL="571378" lvl="2" indent="-190459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Mora de árbol</a:t>
            </a:r>
          </a:p>
          <a:p>
            <a:pPr marL="571378" lvl="2" indent="-190459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Eucalipto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4493100"/>
            <a:ext cx="1495939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237" lvl="2" indent="-198079" algn="ctr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Trigo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4884263"/>
            <a:ext cx="1656731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237" lvl="2" indent="-198079" algn="ctr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Haba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5338443"/>
            <a:ext cx="1495939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237" lvl="2" indent="-198079" algn="ctr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Maíz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5796272"/>
            <a:ext cx="2970238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237" lvl="2" indent="-198079" algn="ctr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Cebolla blanca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9520" y="6254110"/>
            <a:ext cx="1808293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237" lvl="2" indent="-198079" algn="ctr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Alverja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9520" y="6711948"/>
            <a:ext cx="1962979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237" lvl="2" indent="-198079" algn="ctr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Melloco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9520" y="7216954"/>
            <a:ext cx="1485119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237" lvl="2" indent="-198079" algn="ctr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Papa</a:t>
            </a:r>
          </a:p>
        </p:txBody>
      </p:sp>
      <p:sp>
        <p:nvSpPr>
          <p:cNvPr id="31" name="Freeform 31"/>
          <p:cNvSpPr/>
          <p:nvPr/>
        </p:nvSpPr>
        <p:spPr>
          <a:xfrm>
            <a:off x="326279" y="1427047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89" y="0"/>
                </a:lnTo>
                <a:lnTo>
                  <a:pt x="3759989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525054" y="1465954"/>
            <a:ext cx="3362439" cy="76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274013" y="4222061"/>
            <a:ext cx="516303" cy="516303"/>
          </a:xfrm>
          <a:custGeom>
            <a:avLst/>
            <a:gdLst/>
            <a:ahLst/>
            <a:cxnLst/>
            <a:rect l="l" t="t" r="r" b="b"/>
            <a:pathLst>
              <a:path w="516303" h="516303">
                <a:moveTo>
                  <a:pt x="0" y="0"/>
                </a:moveTo>
                <a:lnTo>
                  <a:pt x="516302" y="0"/>
                </a:lnTo>
                <a:lnTo>
                  <a:pt x="516302" y="516303"/>
                </a:lnTo>
                <a:lnTo>
                  <a:pt x="0" y="516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6279" y="1427047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89" y="0"/>
                </a:lnTo>
                <a:lnTo>
                  <a:pt x="3759989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5054" y="1528037"/>
            <a:ext cx="3362439" cy="76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PROBLEMÁTICA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9256" y="3060640"/>
            <a:ext cx="759632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Estructurales del volcán Ilaló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57461" y="4136965"/>
            <a:ext cx="4902870" cy="51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Pérdida histórica de suelo.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7461" y="5066138"/>
            <a:ext cx="3795836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Deforestación intensiva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29879" y="4136965"/>
            <a:ext cx="4902870" cy="51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Cangahua expuesta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04058" y="6085942"/>
            <a:ext cx="4013359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Plantaciones de eucalipto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04058" y="7210530"/>
            <a:ext cx="3169568" cy="50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Incendios forestales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25184" y="3060640"/>
            <a:ext cx="532655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Quebrada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48865" y="4032190"/>
            <a:ext cx="4902870" cy="101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Erosión activa en sectores específicos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48865" y="5280765"/>
            <a:ext cx="4902870" cy="51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Invasión de especies exóticas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48865" y="6225683"/>
            <a:ext cx="4902870" cy="101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Destrucción de ojos de agua por ganadería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48865" y="7620743"/>
            <a:ext cx="4902870" cy="101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1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Descargas puntuales de aguas residuales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399807" y="2875907"/>
            <a:ext cx="2695489" cy="806682"/>
            <a:chOff x="0" y="0"/>
            <a:chExt cx="3593986" cy="10755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93973" cy="1075563"/>
            </a:xfrm>
            <a:custGeom>
              <a:avLst/>
              <a:gdLst/>
              <a:ahLst/>
              <a:cxnLst/>
              <a:rect l="l" t="t" r="r" b="b"/>
              <a:pathLst>
                <a:path w="3593973" h="1075563">
                  <a:moveTo>
                    <a:pt x="0" y="0"/>
                  </a:moveTo>
                  <a:lnTo>
                    <a:pt x="3593973" y="0"/>
                  </a:lnTo>
                  <a:lnTo>
                    <a:pt x="3593973" y="1075563"/>
                  </a:lnTo>
                  <a:lnTo>
                    <a:pt x="0" y="1075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73" b="-27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53838" y="1187641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723037" y="1987196"/>
            <a:ext cx="1167510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Caracterización de las Quebradas Mamatena-Rumiwayku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7332" y="1297234"/>
            <a:ext cx="3275705" cy="147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</a:t>
            </a:r>
          </a:p>
          <a:p>
            <a:pPr algn="just">
              <a:lnSpc>
                <a:spcPts val="5598"/>
              </a:lnSpc>
            </a:pPr>
            <a:endParaRPr lang="en-US" sz="3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8096469" y="2820110"/>
            <a:ext cx="9553404" cy="6424660"/>
            <a:chOff x="0" y="0"/>
            <a:chExt cx="12737871" cy="856621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37846" cy="8566277"/>
            </a:xfrm>
            <a:custGeom>
              <a:avLst/>
              <a:gdLst/>
              <a:ahLst/>
              <a:cxnLst/>
              <a:rect l="l" t="t" r="r" b="b"/>
              <a:pathLst>
                <a:path w="12737846" h="8566277">
                  <a:moveTo>
                    <a:pt x="0" y="0"/>
                  </a:moveTo>
                  <a:lnTo>
                    <a:pt x="12737846" y="0"/>
                  </a:lnTo>
                  <a:lnTo>
                    <a:pt x="12737846" y="8566277"/>
                  </a:lnTo>
                  <a:lnTo>
                    <a:pt x="0" y="8566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6" r="-46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631727" y="4100870"/>
            <a:ext cx="4733801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3"/>
              </a:lnSpc>
            </a:pPr>
            <a:r>
              <a:rPr lang="en-US" sz="20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1️⃣ Preparación de datos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88677" y="4710746"/>
            <a:ext cx="4439641" cy="35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3"/>
              </a:lnSpc>
            </a:pPr>
            <a:r>
              <a:rPr lang="en-US" sz="206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Carta topográfica digitalizada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7541" y="5318469"/>
            <a:ext cx="5025971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3"/>
              </a:lnSpc>
            </a:pPr>
            <a:r>
              <a:rPr lang="en-US" sz="20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2️⃣ Preprocesamiento del DEM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7541" y="6533755"/>
            <a:ext cx="4649219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3"/>
              </a:lnSpc>
            </a:pPr>
            <a:r>
              <a:rPr lang="en-US" sz="20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3️⃣ Delimitación hidrológica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7541" y="7475606"/>
            <a:ext cx="4649219" cy="41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1"/>
              </a:lnSpc>
            </a:pPr>
            <a:r>
              <a:rPr lang="en-US" sz="222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4️⃣ Análisis morfométrico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4465" y="8503744"/>
            <a:ext cx="5563114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3"/>
              </a:lnSpc>
            </a:pPr>
            <a:r>
              <a:rPr lang="en-US" sz="20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5️⃣ Elaboración de planos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55857" y="9046069"/>
            <a:ext cx="9467679" cy="68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4"/>
              </a:lnSpc>
            </a:pPr>
            <a:endParaRPr/>
          </a:p>
          <a:p>
            <a:pPr algn="l">
              <a:lnSpc>
                <a:spcPts val="2634"/>
              </a:lnSpc>
            </a:pPr>
            <a:r>
              <a:rPr lang="en-US" sz="1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Río Principal :</a:t>
            </a:r>
            <a:r>
              <a:rPr lang="en-US" sz="18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Ushimana- Chiche               </a:t>
            </a:r>
            <a:r>
              <a:rPr lang="en-US" sz="1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Desemboca:</a:t>
            </a:r>
            <a:r>
              <a:rPr lang="en-US" sz="18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Río San Pedro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19180" y="7952246"/>
            <a:ext cx="2507580" cy="36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7"/>
              </a:lnSpc>
            </a:pPr>
            <a:r>
              <a:rPr lang="en-US" sz="19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Forma-relieve-drenaje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50088" y="5741599"/>
            <a:ext cx="4198334" cy="36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7"/>
              </a:lnSpc>
            </a:pPr>
            <a:r>
              <a:rPr lang="en-US" sz="19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Modelo Digital de Elevación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50098" y="6968247"/>
            <a:ext cx="3954313" cy="36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7"/>
              </a:lnSpc>
            </a:pPr>
            <a:r>
              <a:rPr lang="en-US" sz="19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Red de drenaje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581832" y="7235881"/>
            <a:ext cx="2133600" cy="365122"/>
            <a:chOff x="0" y="0"/>
            <a:chExt cx="2844800" cy="4868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44800" cy="486833"/>
            </a:xfrm>
            <a:custGeom>
              <a:avLst/>
              <a:gdLst/>
              <a:ahLst/>
              <a:cxnLst/>
              <a:rect l="l" t="t" r="r" b="b"/>
              <a:pathLst>
                <a:path w="2844800" h="486833">
                  <a:moveTo>
                    <a:pt x="0" y="0"/>
                  </a:moveTo>
                  <a:lnTo>
                    <a:pt x="2844800" y="0"/>
                  </a:lnTo>
                  <a:lnTo>
                    <a:pt x="2844800" y="486833"/>
                  </a:lnTo>
                  <a:lnTo>
                    <a:pt x="0" y="486833"/>
                  </a:lnTo>
                  <a:close/>
                </a:path>
              </a:pathLst>
            </a:custGeom>
            <a:blipFill>
              <a:blip r:embed="rId11">
                <a:alphaModFix amt="0"/>
              </a:blip>
              <a:stretch>
                <a:fillRect t="-63860" b="-63859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2844800" cy="50587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39"/>
                </a:lnSpc>
              </a:pPr>
              <a:r>
                <a:rPr lang="en-US" sz="12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7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926117" y="3496819"/>
            <a:ext cx="5053079" cy="3453203"/>
            <a:chOff x="0" y="0"/>
            <a:chExt cx="6737439" cy="46042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37477" cy="4604258"/>
            </a:xfrm>
            <a:custGeom>
              <a:avLst/>
              <a:gdLst/>
              <a:ahLst/>
              <a:cxnLst/>
              <a:rect l="l" t="t" r="r" b="b"/>
              <a:pathLst>
                <a:path w="6737477" h="4604258">
                  <a:moveTo>
                    <a:pt x="0" y="0"/>
                  </a:moveTo>
                  <a:lnTo>
                    <a:pt x="6737477" y="0"/>
                  </a:lnTo>
                  <a:lnTo>
                    <a:pt x="6737477" y="4604258"/>
                  </a:lnTo>
                  <a:lnTo>
                    <a:pt x="0" y="4604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827" b="-482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2517468" y="3272166"/>
            <a:ext cx="5527939" cy="3306737"/>
            <a:chOff x="0" y="0"/>
            <a:chExt cx="7370585" cy="44089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370572" cy="4408932"/>
            </a:xfrm>
            <a:custGeom>
              <a:avLst/>
              <a:gdLst/>
              <a:ahLst/>
              <a:cxnLst/>
              <a:rect l="l" t="t" r="r" b="b"/>
              <a:pathLst>
                <a:path w="7370572" h="4408932">
                  <a:moveTo>
                    <a:pt x="0" y="0"/>
                  </a:moveTo>
                  <a:lnTo>
                    <a:pt x="7370572" y="0"/>
                  </a:lnTo>
                  <a:lnTo>
                    <a:pt x="7370572" y="4408932"/>
                  </a:lnTo>
                  <a:lnTo>
                    <a:pt x="0" y="4408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2517468" y="6898806"/>
            <a:ext cx="5247096" cy="3003053"/>
            <a:chOff x="0" y="0"/>
            <a:chExt cx="6121324" cy="35033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21273" cy="3503422"/>
            </a:xfrm>
            <a:custGeom>
              <a:avLst/>
              <a:gdLst/>
              <a:ahLst/>
              <a:cxnLst/>
              <a:rect l="l" t="t" r="r" b="b"/>
              <a:pathLst>
                <a:path w="6121273" h="3503422">
                  <a:moveTo>
                    <a:pt x="0" y="0"/>
                  </a:moveTo>
                  <a:lnTo>
                    <a:pt x="6121273" y="0"/>
                  </a:lnTo>
                  <a:lnTo>
                    <a:pt x="6121273" y="3503422"/>
                  </a:lnTo>
                  <a:lnTo>
                    <a:pt x="0" y="350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1227806" y="6950022"/>
            <a:ext cx="4385787" cy="3067579"/>
            <a:chOff x="0" y="0"/>
            <a:chExt cx="4940922" cy="34558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40935" cy="3455924"/>
            </a:xfrm>
            <a:custGeom>
              <a:avLst/>
              <a:gdLst/>
              <a:ahLst/>
              <a:cxnLst/>
              <a:rect l="l" t="t" r="r" b="b"/>
              <a:pathLst>
                <a:path w="4940935" h="3455924">
                  <a:moveTo>
                    <a:pt x="0" y="0"/>
                  </a:moveTo>
                  <a:lnTo>
                    <a:pt x="4940935" y="0"/>
                  </a:lnTo>
                  <a:lnTo>
                    <a:pt x="4940935" y="3455924"/>
                  </a:lnTo>
                  <a:lnTo>
                    <a:pt x="0" y="3455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1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5492553" y="1411534"/>
            <a:ext cx="616597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Mingas Comunitarias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57889" y="2621209"/>
            <a:ext cx="5917650" cy="44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7"/>
              </a:lnSpc>
            </a:pPr>
            <a:r>
              <a:rPr lang="en-US" sz="259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Sábado 27 de septiembre de 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90290" y="2673944"/>
            <a:ext cx="5724733" cy="406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36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Domingo 5 de octubre 2025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3838" y="1187641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47332" y="1297234"/>
            <a:ext cx="3275705" cy="147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</a:t>
            </a:r>
          </a:p>
          <a:p>
            <a:pPr algn="just">
              <a:lnSpc>
                <a:spcPts val="5598"/>
              </a:lnSpc>
            </a:pPr>
            <a:endParaRPr lang="en-US" sz="3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6279" y="211836"/>
            <a:ext cx="5166274" cy="663102"/>
            <a:chOff x="0" y="0"/>
            <a:chExt cx="6888366" cy="884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88353" cy="884174"/>
            </a:xfrm>
            <a:custGeom>
              <a:avLst/>
              <a:gdLst/>
              <a:ahLst/>
              <a:cxnLst/>
              <a:rect l="l" t="t" r="r" b="b"/>
              <a:pathLst>
                <a:path w="6888353" h="884174">
                  <a:moveTo>
                    <a:pt x="0" y="0"/>
                  </a:moveTo>
                  <a:lnTo>
                    <a:pt x="6888353" y="0"/>
                  </a:lnTo>
                  <a:lnTo>
                    <a:pt x="6888353" y="884174"/>
                  </a:lnTo>
                  <a:lnTo>
                    <a:pt x="0" y="884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1" t="-70912" r="-32213" b="-560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83478" y="211836"/>
            <a:ext cx="651348" cy="651348"/>
            <a:chOff x="0" y="0"/>
            <a:chExt cx="868464" cy="868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426" cy="868426"/>
            </a:xfrm>
            <a:custGeom>
              <a:avLst/>
              <a:gdLst/>
              <a:ahLst/>
              <a:cxnLst/>
              <a:rect l="l" t="t" r="r" b="b"/>
              <a:pathLst>
                <a:path w="868426" h="868426">
                  <a:moveTo>
                    <a:pt x="0" y="0"/>
                  </a:moveTo>
                  <a:lnTo>
                    <a:pt x="868426" y="0"/>
                  </a:lnTo>
                  <a:lnTo>
                    <a:pt x="868426" y="868426"/>
                  </a:lnTo>
                  <a:lnTo>
                    <a:pt x="0" y="86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" b="-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3838" y="9311297"/>
            <a:ext cx="1571692" cy="845372"/>
            <a:chOff x="0" y="0"/>
            <a:chExt cx="2095589" cy="1127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5627" cy="1127125"/>
            </a:xfrm>
            <a:custGeom>
              <a:avLst/>
              <a:gdLst/>
              <a:ahLst/>
              <a:cxnLst/>
              <a:rect l="l" t="t" r="r" b="b"/>
              <a:pathLst>
                <a:path w="2095627" h="1127125">
                  <a:moveTo>
                    <a:pt x="0" y="0"/>
                  </a:moveTo>
                  <a:lnTo>
                    <a:pt x="2095627" y="0"/>
                  </a:lnTo>
                  <a:lnTo>
                    <a:pt x="2095627" y="1127125"/>
                  </a:lnTo>
                  <a:lnTo>
                    <a:pt x="0" y="112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37471" y="274320"/>
            <a:ext cx="4787713" cy="55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DIA MUNDIAL DEL AGUA 2026</a:t>
            </a:r>
          </a:p>
          <a:p>
            <a:pPr algn="ctr">
              <a:lnSpc>
                <a:spcPts val="1980"/>
              </a:lnSpc>
            </a:pPr>
            <a:r>
              <a:rPr lang="en-US" sz="1650" b="1">
                <a:solidFill>
                  <a:srgbClr val="691932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DONDE FLUYE EL AGUA, CRECE LA IGUALDAD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52657" y="171020"/>
            <a:ext cx="4321874" cy="1192837"/>
            <a:chOff x="0" y="0"/>
            <a:chExt cx="5756046" cy="15886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56021" cy="1588643"/>
            </a:xfrm>
            <a:custGeom>
              <a:avLst/>
              <a:gdLst/>
              <a:ahLst/>
              <a:cxnLst/>
              <a:rect l="l" t="t" r="r" b="b"/>
              <a:pathLst>
                <a:path w="5756021" h="1588643">
                  <a:moveTo>
                    <a:pt x="0" y="0"/>
                  </a:moveTo>
                  <a:lnTo>
                    <a:pt x="5756021" y="0"/>
                  </a:lnTo>
                  <a:lnTo>
                    <a:pt x="5756021" y="1588643"/>
                  </a:lnTo>
                  <a:lnTo>
                    <a:pt x="0" y="158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325749" y="2222149"/>
            <a:ext cx="10711825" cy="7511834"/>
            <a:chOff x="0" y="0"/>
            <a:chExt cx="14282433" cy="100157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82420" cy="10015728"/>
            </a:xfrm>
            <a:custGeom>
              <a:avLst/>
              <a:gdLst/>
              <a:ahLst/>
              <a:cxnLst/>
              <a:rect l="l" t="t" r="r" b="b"/>
              <a:pathLst>
                <a:path w="14282420" h="10015728">
                  <a:moveTo>
                    <a:pt x="0" y="0"/>
                  </a:moveTo>
                  <a:lnTo>
                    <a:pt x="14282420" y="0"/>
                  </a:lnTo>
                  <a:lnTo>
                    <a:pt x="14282420" y="10015728"/>
                  </a:lnTo>
                  <a:lnTo>
                    <a:pt x="0" y="1001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72737" y="2727862"/>
            <a:ext cx="6547761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RECOPILACIÓN DE INFORMACIÓN</a:t>
            </a:r>
          </a:p>
          <a:p>
            <a:pPr algn="ctr">
              <a:lnSpc>
                <a:spcPts val="4198"/>
              </a:lnSpc>
            </a:pPr>
            <a:r>
              <a:rPr lang="en-US" sz="2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METEOROLÓGICA</a:t>
            </a:r>
          </a:p>
          <a:p>
            <a:pPr algn="ctr">
              <a:lnSpc>
                <a:spcPts val="4198"/>
              </a:lnSpc>
            </a:pPr>
            <a:endParaRPr lang="en-US" sz="2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58409" y="4557551"/>
            <a:ext cx="5776417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Estación meteorológica la Tola (M0002)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7727" y="5560847"/>
            <a:ext cx="5099685" cy="46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Estación meteorológica Los Chillos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838" y="1187641"/>
            <a:ext cx="3759990" cy="1004943"/>
          </a:xfrm>
          <a:custGeom>
            <a:avLst/>
            <a:gdLst/>
            <a:ahLst/>
            <a:cxnLst/>
            <a:rect l="l" t="t" r="r" b="b"/>
            <a:pathLst>
              <a:path w="3759990" h="1004943">
                <a:moveTo>
                  <a:pt x="0" y="0"/>
                </a:moveTo>
                <a:lnTo>
                  <a:pt x="3759990" y="0"/>
                </a:lnTo>
                <a:lnTo>
                  <a:pt x="3759990" y="1004943"/>
                </a:lnTo>
                <a:lnTo>
                  <a:pt x="0" y="1004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7332" y="1297234"/>
            <a:ext cx="3275705" cy="147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METODOLOGÍA</a:t>
            </a:r>
          </a:p>
          <a:p>
            <a:pPr algn="just">
              <a:lnSpc>
                <a:spcPts val="5598"/>
              </a:lnSpc>
            </a:pPr>
            <a:endParaRPr lang="en-US" sz="3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1571</Words>
  <Application>Microsoft Office PowerPoint</Application>
  <PresentationFormat>Personalizado</PresentationFormat>
  <Paragraphs>340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Adlery Pro</vt:lpstr>
      <vt:lpstr>Agbalumo</vt:lpstr>
      <vt:lpstr>Calibri (MS) Bold Italics</vt:lpstr>
      <vt:lpstr>Open Sans Bold</vt:lpstr>
      <vt:lpstr>Open Sans</vt:lpstr>
      <vt:lpstr>Calibri (MS)</vt:lpstr>
      <vt:lpstr>Noto Sans Bold</vt:lpstr>
      <vt:lpstr>Calibri (MS) Bold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VALERIA PEREZ</dc:title>
  <dc:creator>Usuario</dc:creator>
  <cp:lastModifiedBy>Valeria Perez</cp:lastModifiedBy>
  <cp:revision>1</cp:revision>
  <dcterms:created xsi:type="dcterms:W3CDTF">2006-08-16T00:00:00Z</dcterms:created>
  <dcterms:modified xsi:type="dcterms:W3CDTF">2026-03-24T02:26:15Z</dcterms:modified>
  <dc:identifier>DAHE0cmbnCw</dc:identifier>
</cp:coreProperties>
</file>