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300" r:id="rId3"/>
    <p:sldId id="301" r:id="rId4"/>
    <p:sldId id="273" r:id="rId5"/>
    <p:sldId id="296" r:id="rId6"/>
    <p:sldId id="298" r:id="rId7"/>
    <p:sldId id="276" r:id="rId8"/>
    <p:sldId id="303" r:id="rId9"/>
    <p:sldId id="295" r:id="rId10"/>
    <p:sldId id="283" r:id="rId11"/>
    <p:sldId id="305" r:id="rId12"/>
    <p:sldId id="284" r:id="rId13"/>
    <p:sldId id="302" r:id="rId14"/>
    <p:sldId id="285" r:id="rId15"/>
    <p:sldId id="282" r:id="rId16"/>
    <p:sldId id="290" r:id="rId17"/>
    <p:sldId id="291" r:id="rId18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74" d="100"/>
          <a:sy n="74" d="100"/>
        </p:scale>
        <p:origin x="37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A885B6-03FE-6C88-16B9-DB59AD4EFB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87AB3BD-C6C2-EF4F-6081-85AFA61B1F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D8F338-8EC6-2102-9C96-0FE25D076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068CD-EC9C-4C56-ADBC-9117B088DE2D}" type="datetimeFigureOut">
              <a:rPr lang="es-MX" smtClean="0"/>
              <a:t>26/03/2026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5B52FFA-4947-5BBD-AD0E-21481AB3D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5808D03-3B19-94A2-8170-6597E1378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264B6-672F-4D9E-A582-D7283D60AAF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03531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0036E0-1C72-250D-1907-E8441799C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9AC2813-FBCD-1A57-BB5D-6C43EE2500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9C1BAFE-007E-C9FC-7457-93D54448B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068CD-EC9C-4C56-ADBC-9117B088DE2D}" type="datetimeFigureOut">
              <a:rPr lang="es-MX" smtClean="0"/>
              <a:t>26/03/2026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3C5B707-B962-6CB0-581F-2295D4CA7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0807FD0-4082-69AF-9AC4-A9AE5A224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264B6-672F-4D9E-A582-D7283D60AAF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20291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0DD60E5-50B1-C03F-F982-3C26619610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8EDB04B-A7CA-760B-D019-3544AE0C2E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A77C775-21DA-7E74-11F9-D9E466A3B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068CD-EC9C-4C56-ADBC-9117B088DE2D}" type="datetimeFigureOut">
              <a:rPr lang="es-MX" smtClean="0"/>
              <a:t>26/03/2026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CF53FE4-F44B-2BDC-2017-71EF1CD32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458988-34B1-6310-ABF5-392210EE0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264B6-672F-4D9E-A582-D7283D60AAF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252357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.2._Diapositiva de gráfic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body"/>
          </p:nvPr>
        </p:nvSpPr>
        <p:spPr>
          <a:xfrm>
            <a:off x="293400" y="1478160"/>
            <a:ext cx="8465040" cy="4698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 marL="343080" indent="-343080" defTabSz="914400">
              <a:lnSpc>
                <a:spcPct val="90000"/>
              </a:lnSpc>
              <a:spcBef>
                <a:spcPts val="1001"/>
              </a:spcBef>
              <a:buClr>
                <a:srgbClr val="404040"/>
              </a:buClr>
              <a:buFont typeface="Arial"/>
              <a:buChar char="•"/>
            </a:pPr>
            <a:r>
              <a:rPr lang="es-ES" sz="2400" b="0" u="none" strike="noStrike">
                <a:solidFill>
                  <a:srgbClr val="404040"/>
                </a:solidFill>
                <a:effectLst/>
                <a:uFillTx/>
                <a:latin typeface="Noto Sans Medium"/>
                <a:ea typeface="Noto Sans Medium"/>
              </a:rPr>
              <a:t>Lorem ipsum</a:t>
            </a:r>
            <a:endParaRPr lang="es-MX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43080" defTabSz="914400">
              <a:lnSpc>
                <a:spcPct val="90000"/>
              </a:lnSpc>
              <a:spcBef>
                <a:spcPts val="1001"/>
              </a:spcBef>
              <a:buClr>
                <a:srgbClr val="404040"/>
              </a:buClr>
              <a:buFont typeface="Arial"/>
              <a:buChar char="•"/>
            </a:pPr>
            <a:r>
              <a:rPr lang="es-ES" sz="2400" b="0" u="none" strike="noStrike">
                <a:solidFill>
                  <a:srgbClr val="404040"/>
                </a:solidFill>
                <a:effectLst/>
                <a:uFillTx/>
                <a:latin typeface="Noto Sans Medium"/>
                <a:ea typeface="Noto Sans Medium"/>
              </a:rPr>
              <a:t>Lorem ipsum</a:t>
            </a:r>
            <a:endParaRPr lang="es-MX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s-MX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43080" defTabSz="914400">
              <a:lnSpc>
                <a:spcPct val="90000"/>
              </a:lnSpc>
              <a:spcBef>
                <a:spcPts val="1001"/>
              </a:spcBef>
              <a:buClr>
                <a:srgbClr val="404040"/>
              </a:buClr>
              <a:buFont typeface="Arial"/>
              <a:buChar char="•"/>
              <a:tabLst>
                <a:tab pos="0" algn="l"/>
              </a:tabLst>
            </a:pPr>
            <a:r>
              <a:rPr lang="es-ES" sz="2400" b="0" u="none" strike="noStrike">
                <a:solidFill>
                  <a:srgbClr val="404040"/>
                </a:solidFill>
                <a:effectLst/>
                <a:uFillTx/>
                <a:latin typeface="Noto Sans Medium"/>
                <a:ea typeface="Noto Sans Medium"/>
              </a:rPr>
              <a:t>Lorem ipsum</a:t>
            </a:r>
            <a:endParaRPr lang="es-MX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43080" defTabSz="914400">
              <a:lnSpc>
                <a:spcPct val="90000"/>
              </a:lnSpc>
              <a:spcBef>
                <a:spcPts val="1001"/>
              </a:spcBef>
              <a:buClr>
                <a:srgbClr val="404040"/>
              </a:buClr>
              <a:buFont typeface="Arial"/>
              <a:buChar char="•"/>
              <a:tabLst>
                <a:tab pos="0" algn="l"/>
              </a:tabLst>
            </a:pPr>
            <a:r>
              <a:rPr lang="es-ES" sz="2400" b="0" u="none" strike="noStrike">
                <a:solidFill>
                  <a:srgbClr val="404040"/>
                </a:solidFill>
                <a:effectLst/>
                <a:uFillTx/>
                <a:latin typeface="Noto Sans Medium"/>
                <a:ea typeface="Noto Sans Medium"/>
              </a:rPr>
              <a:t>Lorem ipsum</a:t>
            </a:r>
            <a:endParaRPr lang="es-MX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s-MX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title"/>
          </p:nvPr>
        </p:nvSpPr>
        <p:spPr>
          <a:xfrm>
            <a:off x="293400" y="593280"/>
            <a:ext cx="8465040" cy="8841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s-ES" sz="3000" b="1" u="none" strike="noStrike">
                <a:solidFill>
                  <a:srgbClr val="9C2148"/>
                </a:solidFill>
                <a:effectLst/>
                <a:uFillTx/>
                <a:latin typeface="Noto Sans SemiBold"/>
                <a:ea typeface="Noto Sans SemiBold"/>
              </a:rPr>
              <a:t>Título Noto Sans 30 pts</a:t>
            </a:r>
            <a:endParaRPr lang="es-MX" sz="3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3135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04E9BB-CEA9-4F84-BE3F-6C9650966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2277228-9E1B-C41C-F48F-7F9B09631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E7E62C0-FED8-348F-7AA3-542CDDDD0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068CD-EC9C-4C56-ADBC-9117B088DE2D}" type="datetimeFigureOut">
              <a:rPr lang="es-MX" smtClean="0"/>
              <a:t>26/03/2026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2819665-B4B1-1A8E-6FEA-55D65FC3A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2D47B83-E482-7DE9-FA78-C0DEC2515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264B6-672F-4D9E-A582-D7283D60AAF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2606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BA4802-22B3-12E5-0896-F8505E790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89347EA-EB0E-F6C8-CCE0-974F73B190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F673BEE-4683-F803-032A-98826520F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068CD-EC9C-4C56-ADBC-9117B088DE2D}" type="datetimeFigureOut">
              <a:rPr lang="es-MX" smtClean="0"/>
              <a:t>26/03/2026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5950DB8-EC80-D0A4-2148-AAB7DB9CB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F96D12-B457-EFC0-9807-087C47785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264B6-672F-4D9E-A582-D7283D60AAF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1525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E19C0F-4C42-DEF3-9176-F2FE8C1D5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96D25E-1F55-8733-970F-ADF1FC9E01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9EAEC6F-82B2-0B8D-1C98-45D513A6D0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826AB00-97BA-C7F5-2E45-D335FC500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068CD-EC9C-4C56-ADBC-9117B088DE2D}" type="datetimeFigureOut">
              <a:rPr lang="es-MX" smtClean="0"/>
              <a:t>26/03/2026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66CD8E2-776F-7571-D3F5-1BC8477A5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56F99D2-69F2-C14B-6B33-DDCF35FA9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264B6-672F-4D9E-A582-D7283D60AAF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18212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05CF8D-6587-E8B7-80FC-8A6225676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38DAE88-7C14-F10C-819A-40C985B00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8DC5216-257C-6CA1-284C-7AA7AB9EC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7501797-60C1-A6D5-95D7-A48E393726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802A155-36B6-F43C-2ECD-56EAC3D3FA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F313101-4395-142B-529D-6ED5B1541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068CD-EC9C-4C56-ADBC-9117B088DE2D}" type="datetimeFigureOut">
              <a:rPr lang="es-MX" smtClean="0"/>
              <a:t>26/03/2026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81C1131-450D-EA00-7128-AB05F1C72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43ED57F-29CB-5557-21C4-E56D29819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264B6-672F-4D9E-A582-D7283D60AAF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8621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6AEA94-8612-E667-3AC8-C92E65968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50F16E3-95D0-3A25-978F-1A03537AD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068CD-EC9C-4C56-ADBC-9117B088DE2D}" type="datetimeFigureOut">
              <a:rPr lang="es-MX" smtClean="0"/>
              <a:t>26/03/2026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36E78FF-52AC-9C61-B04F-B430ADC37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D68A939-62B0-79B6-2384-47C2AC98E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264B6-672F-4D9E-A582-D7283D60AAF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54996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132BFF5-851D-5CDC-8154-F9A06DCDD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068CD-EC9C-4C56-ADBC-9117B088DE2D}" type="datetimeFigureOut">
              <a:rPr lang="es-MX" smtClean="0"/>
              <a:t>26/03/2026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8D5978E-1BF9-F326-D026-6C6B0B11D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8D182F2-DE11-A785-E1E4-53E2EF1DD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264B6-672F-4D9E-A582-D7283D60AAF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28529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DEA95B-245E-D113-16F8-3800CDA63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11B7956-AEDF-A375-2012-ECA7F7C5B1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13C5426-08C8-B98E-049F-05336F8581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5598273-F42C-D842-A972-CD9704725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068CD-EC9C-4C56-ADBC-9117B088DE2D}" type="datetimeFigureOut">
              <a:rPr lang="es-MX" smtClean="0"/>
              <a:t>26/03/2026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278E272-737D-BD27-FFDB-5436A3A28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547A946-CC38-616D-3BDD-29E034D73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264B6-672F-4D9E-A582-D7283D60AAF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74128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AF790F-DB4D-9C3E-EBB5-A96BBBB34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2715C99-E03A-63FF-2936-A1D5C18BC2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AB6CF47-6E23-6938-D6AB-820FFA8095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09AE7D3-8F91-AEDA-23C6-1C0D5C395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068CD-EC9C-4C56-ADBC-9117B088DE2D}" type="datetimeFigureOut">
              <a:rPr lang="es-MX" smtClean="0"/>
              <a:t>26/03/2026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8D62BBC-0F9D-35E4-51CA-5862AF410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C6BF28E-396F-A72C-97EC-CD1B0203C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264B6-672F-4D9E-A582-D7283D60AAF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1054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1B98C6E-1CF4-7EDA-B978-20B421430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A77D76A-7D57-935F-336E-8F0D740B03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B43EA16-9BB6-8308-7C8C-1BE02E8099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4068CD-EC9C-4C56-ADBC-9117B088DE2D}" type="datetimeFigureOut">
              <a:rPr lang="es-MX" smtClean="0"/>
              <a:t>26/03/2026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61E6F64-56A8-CAAC-58BF-54558CD5C3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C5B5FFA-94DA-A1D9-1A60-B24A7000DE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F9264B6-672F-4D9E-A582-D7283D60AAF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13353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14.jp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hyperlink" Target="https://www.freepik.es/fotos-premium/mujer-campesina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9.jp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30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6.jp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jfif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jp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14.jp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Imagen 92"/>
          <p:cNvPicPr/>
          <p:nvPr/>
        </p:nvPicPr>
        <p:blipFill>
          <a:blip r:embed="rId2"/>
          <a:srcRect l="1145" t="31241" r="22325" b="24705"/>
          <a:stretch/>
        </p:blipFill>
        <p:spPr>
          <a:xfrm>
            <a:off x="183091" y="57150"/>
            <a:ext cx="3207090" cy="768053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883C034-B49E-4647-B939-4AD737EC19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700" y="57150"/>
            <a:ext cx="638741" cy="63874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57A6B74-069D-4C74-86C0-63D0E26419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9" y="6325819"/>
            <a:ext cx="827883" cy="445294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A2D4CD5E-9022-491A-BB18-BAA2B12E99CE}"/>
              </a:ext>
            </a:extLst>
          </p:cNvPr>
          <p:cNvSpPr txBox="1">
            <a:spLocks/>
          </p:cNvSpPr>
          <p:nvPr/>
        </p:nvSpPr>
        <p:spPr>
          <a:xfrm>
            <a:off x="930442" y="2027207"/>
            <a:ext cx="10594449" cy="332834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s-MX" sz="4000" dirty="0"/>
              <a:t>El padrón de riego como tecnología de gobierno: desigualdad de género en el acceso al agua en</a:t>
            </a:r>
          </a:p>
          <a:p>
            <a:pPr algn="ctr">
              <a:lnSpc>
                <a:spcPct val="150000"/>
              </a:lnSpc>
            </a:pPr>
            <a:r>
              <a:rPr lang="es-MX" sz="4000" dirty="0"/>
              <a:t> San Mateo Ayecac (DR056 Atoyac–Zahuapan)</a:t>
            </a:r>
            <a:endParaRPr lang="es-ES" sz="4000" b="1" dirty="0">
              <a:solidFill>
                <a:srgbClr val="691932"/>
              </a:solidFill>
              <a:latin typeface="Noto Sans"/>
              <a:ea typeface="Noto Sans"/>
              <a:cs typeface="Noto Sans"/>
              <a:sym typeface="Arial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2763026-D1D2-4ED6-8F6C-C7E997657857}"/>
              </a:ext>
            </a:extLst>
          </p:cNvPr>
          <p:cNvSpPr txBox="1"/>
          <p:nvPr/>
        </p:nvSpPr>
        <p:spPr>
          <a:xfrm>
            <a:off x="4489122" y="132795"/>
            <a:ext cx="51695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691932"/>
                </a:solidFill>
                <a:latin typeface="Noto Sans"/>
              </a:rPr>
              <a:t>DIA MUNDIAL DEL AGUA 2026</a:t>
            </a:r>
          </a:p>
          <a:p>
            <a:pPr algn="ctr"/>
            <a:r>
              <a:rPr lang="es-ES" b="1" dirty="0">
                <a:solidFill>
                  <a:srgbClr val="691932"/>
                </a:solidFill>
                <a:latin typeface="Noto Sans"/>
              </a:rPr>
              <a:t>AGUA Y GÉNERO:</a:t>
            </a:r>
          </a:p>
          <a:p>
            <a:pPr algn="ctr"/>
            <a:r>
              <a:rPr lang="es-ES" b="1" dirty="0">
                <a:solidFill>
                  <a:srgbClr val="691932"/>
                </a:solidFill>
                <a:latin typeface="Noto Sans"/>
              </a:rPr>
              <a:t>DONDE FLUYE EL AGUA, CRECE LA IGUALDAD</a:t>
            </a:r>
            <a:endParaRPr lang="es-MX" b="1" dirty="0">
              <a:solidFill>
                <a:srgbClr val="691932"/>
              </a:solidFill>
              <a:latin typeface="Noto Sans"/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768A8F04-1A02-44D3-A38E-DD39E261B636}"/>
              </a:ext>
            </a:extLst>
          </p:cNvPr>
          <p:cNvSpPr txBox="1">
            <a:spLocks/>
          </p:cNvSpPr>
          <p:nvPr/>
        </p:nvSpPr>
        <p:spPr>
          <a:xfrm>
            <a:off x="5863525" y="5779503"/>
            <a:ext cx="5995584" cy="10926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2400" dirty="0">
                <a:latin typeface="Noto Sans"/>
                <a:ea typeface="Noto Sans"/>
                <a:cs typeface="Noto Sans"/>
                <a:sym typeface="Arial"/>
              </a:rPr>
              <a:t>María de Lourdes Hernández-Rodríguez</a:t>
            </a:r>
          </a:p>
          <a:p>
            <a:pPr algn="r"/>
            <a:r>
              <a:rPr lang="es-ES" sz="2400">
                <a:latin typeface="Noto Sans"/>
                <a:ea typeface="Noto Sans"/>
                <a:cs typeface="Noto Sans"/>
                <a:sym typeface="Arial"/>
              </a:rPr>
              <a:t>25  de </a:t>
            </a:r>
            <a:r>
              <a:rPr lang="es-ES" sz="2400" dirty="0">
                <a:latin typeface="Noto Sans"/>
                <a:ea typeface="Noto Sans"/>
                <a:cs typeface="Noto Sans"/>
                <a:sym typeface="Arial"/>
              </a:rPr>
              <a:t>marzo 2026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3259609-4768-4750-AE5F-1AFFA2EEEA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5054" y="132795"/>
            <a:ext cx="2663855" cy="59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935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Imagen 92"/>
          <p:cNvPicPr/>
          <p:nvPr/>
        </p:nvPicPr>
        <p:blipFill>
          <a:blip r:embed="rId2"/>
          <a:srcRect l="1145" t="31241" r="22325" b="24705"/>
          <a:stretch/>
        </p:blipFill>
        <p:spPr>
          <a:xfrm>
            <a:off x="116261" y="57151"/>
            <a:ext cx="1479565" cy="584418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883C034-B49E-4647-B939-4AD737EC19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095" y="57151"/>
            <a:ext cx="411398" cy="41139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57A6B74-069D-4C74-86C0-63D0E26419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9" y="6325819"/>
            <a:ext cx="827883" cy="445294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2763026-D1D2-4ED6-8F6C-C7E997657857}"/>
              </a:ext>
            </a:extLst>
          </p:cNvPr>
          <p:cNvSpPr txBox="1"/>
          <p:nvPr/>
        </p:nvSpPr>
        <p:spPr>
          <a:xfrm>
            <a:off x="2069546" y="-35194"/>
            <a:ext cx="147499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rgbClr val="691932"/>
                </a:solidFill>
                <a:latin typeface="Noto Sans"/>
              </a:rPr>
              <a:t>DIA MUNDIAL DEL AGUA 2026</a:t>
            </a:r>
          </a:p>
          <a:p>
            <a:pPr algn="ctr"/>
            <a:r>
              <a:rPr lang="es-ES" sz="1100" b="1" dirty="0">
                <a:solidFill>
                  <a:srgbClr val="691932"/>
                </a:solidFill>
                <a:latin typeface="Noto Sans"/>
              </a:rPr>
              <a:t>DONDE FLUYE EL AGUA, CRECE LA IGUALDAD</a:t>
            </a:r>
            <a:endParaRPr lang="es-MX" sz="1100" b="1" dirty="0">
              <a:solidFill>
                <a:srgbClr val="691932"/>
              </a:solidFill>
              <a:latin typeface="Noto Sans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2DC12E04-CE93-454A-9DBB-F72A3DE2E438}"/>
              </a:ext>
            </a:extLst>
          </p:cNvPr>
          <p:cNvSpPr/>
          <p:nvPr/>
        </p:nvSpPr>
        <p:spPr>
          <a:xfrm>
            <a:off x="6102807" y="112296"/>
            <a:ext cx="4342198" cy="47412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sz="2400" b="1" dirty="0"/>
              <a:t>La brecha de género en Ayecac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93C1463-CD83-4A08-98BF-60F315CA25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5325" y="57151"/>
            <a:ext cx="593323" cy="30909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67CA44E-D6A3-479F-B2FA-D6D25FE7E7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5803" y="1024790"/>
            <a:ext cx="3907789" cy="5004894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1298748-B907-4ABF-B292-710EAC0B20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4901" y="1024656"/>
            <a:ext cx="4100270" cy="4963770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19B5C2F-A157-47EF-A434-3EF8B55BDC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78087" y="1045352"/>
            <a:ext cx="4011354" cy="4922378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1BAF1747-7A23-4080-AEFB-84DA93B70DE7}"/>
              </a:ext>
            </a:extLst>
          </p:cNvPr>
          <p:cNvSpPr/>
          <p:nvPr/>
        </p:nvSpPr>
        <p:spPr>
          <a:xfrm>
            <a:off x="2807041" y="6186981"/>
            <a:ext cx="9209829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MX" sz="2800" dirty="0"/>
              <a:t>Más mujeres registradas no implica mayor superficie irrigable.</a:t>
            </a:r>
          </a:p>
        </p:txBody>
      </p:sp>
    </p:spTree>
    <p:extLst>
      <p:ext uri="{BB962C8B-B14F-4D97-AF65-F5344CB8AC3E}">
        <p14:creationId xmlns:p14="http://schemas.microsoft.com/office/powerpoint/2010/main" val="14525412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Imagen 92"/>
          <p:cNvPicPr/>
          <p:nvPr/>
        </p:nvPicPr>
        <p:blipFill>
          <a:blip r:embed="rId2"/>
          <a:srcRect l="1145" t="31241" r="22325" b="24705"/>
          <a:stretch/>
        </p:blipFill>
        <p:spPr>
          <a:xfrm>
            <a:off x="116261" y="57151"/>
            <a:ext cx="1479565" cy="584418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883C034-B49E-4647-B939-4AD737EC19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095" y="57151"/>
            <a:ext cx="411398" cy="41139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57A6B74-069D-4C74-86C0-63D0E26419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9" y="6325819"/>
            <a:ext cx="827883" cy="445294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2763026-D1D2-4ED6-8F6C-C7E997657857}"/>
              </a:ext>
            </a:extLst>
          </p:cNvPr>
          <p:cNvSpPr txBox="1"/>
          <p:nvPr/>
        </p:nvSpPr>
        <p:spPr>
          <a:xfrm>
            <a:off x="2069546" y="-35194"/>
            <a:ext cx="147499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rgbClr val="691932"/>
                </a:solidFill>
                <a:latin typeface="Noto Sans"/>
              </a:rPr>
              <a:t>DIA MUNDIAL DEL AGUA 2026</a:t>
            </a:r>
          </a:p>
          <a:p>
            <a:pPr algn="ctr"/>
            <a:r>
              <a:rPr lang="es-ES" sz="1100" b="1" dirty="0">
                <a:solidFill>
                  <a:srgbClr val="691932"/>
                </a:solidFill>
                <a:latin typeface="Noto Sans"/>
              </a:rPr>
              <a:t>DONDE FLUYE EL AGUA, CRECE LA IGUALDAD</a:t>
            </a:r>
            <a:endParaRPr lang="es-MX" sz="1100" b="1" dirty="0">
              <a:solidFill>
                <a:srgbClr val="691932"/>
              </a:solidFill>
              <a:latin typeface="Noto Sans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93C1463-CD83-4A08-98BF-60F315CA25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5325" y="57151"/>
            <a:ext cx="593323" cy="30909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7ACD3E3-6727-461D-9B46-4413B46310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08992"/>
            <a:ext cx="3999878" cy="459862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BEA603F-C0AB-458D-A7AF-F927AAC293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8313" y="0"/>
            <a:ext cx="7873687" cy="6713962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0E3D9F8C-DA21-4568-931E-3A82BEDE1373}"/>
              </a:ext>
            </a:extLst>
          </p:cNvPr>
          <p:cNvSpPr/>
          <p:nvPr/>
        </p:nvSpPr>
        <p:spPr>
          <a:xfrm>
            <a:off x="-22161" y="5513633"/>
            <a:ext cx="4190809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es-MX" b="1" dirty="0"/>
          </a:p>
          <a:p>
            <a:r>
              <a:rPr lang="es-MX" b="1" dirty="0"/>
              <a:t>No estamos viendo sólo una diferencia </a:t>
            </a:r>
          </a:p>
          <a:p>
            <a:r>
              <a:rPr lang="es-MX" b="1" dirty="0"/>
              <a:t>estadística; estamos viendo una asimetría de poder</a:t>
            </a:r>
          </a:p>
        </p:txBody>
      </p:sp>
    </p:spTree>
    <p:extLst>
      <p:ext uri="{BB962C8B-B14F-4D97-AF65-F5344CB8AC3E}">
        <p14:creationId xmlns:p14="http://schemas.microsoft.com/office/powerpoint/2010/main" val="13888542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Imagen 92"/>
          <p:cNvPicPr/>
          <p:nvPr/>
        </p:nvPicPr>
        <p:blipFill>
          <a:blip r:embed="rId2"/>
          <a:srcRect l="1145" t="31241" r="22325" b="24705"/>
          <a:stretch/>
        </p:blipFill>
        <p:spPr>
          <a:xfrm>
            <a:off x="183091" y="57151"/>
            <a:ext cx="3098278" cy="752958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883C034-B49E-4647-B939-4AD737EC19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035" y="114259"/>
            <a:ext cx="638741" cy="63874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57A6B74-069D-4C74-86C0-63D0E26419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9" y="6325819"/>
            <a:ext cx="827883" cy="445294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2763026-D1D2-4ED6-8F6C-C7E997657857}"/>
              </a:ext>
            </a:extLst>
          </p:cNvPr>
          <p:cNvSpPr txBox="1"/>
          <p:nvPr/>
        </p:nvSpPr>
        <p:spPr>
          <a:xfrm>
            <a:off x="4511442" y="169233"/>
            <a:ext cx="30982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rgbClr val="691932"/>
                </a:solidFill>
                <a:latin typeface="Noto Sans"/>
              </a:rPr>
              <a:t>DIA MUNDIAL DEL AGUA 2026</a:t>
            </a:r>
          </a:p>
          <a:p>
            <a:pPr algn="ctr"/>
            <a:r>
              <a:rPr lang="es-ES" sz="1100" b="1" dirty="0">
                <a:solidFill>
                  <a:srgbClr val="691932"/>
                </a:solidFill>
                <a:latin typeface="Noto Sans"/>
              </a:rPr>
              <a:t>DONDE FLUYE EL AGUA, CRECE LA IGUALDAD</a:t>
            </a:r>
            <a:endParaRPr lang="es-MX" sz="1100" b="1" dirty="0">
              <a:solidFill>
                <a:srgbClr val="691932"/>
              </a:solidFill>
              <a:latin typeface="Noto Sans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2E760FA-4018-43C2-A4C4-7503F3BFE6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386" y="72245"/>
            <a:ext cx="752959" cy="752959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6674F791-08DC-4346-AF94-574DE8DC6923}"/>
              </a:ext>
            </a:extLst>
          </p:cNvPr>
          <p:cNvSpPr/>
          <p:nvPr/>
        </p:nvSpPr>
        <p:spPr>
          <a:xfrm>
            <a:off x="183091" y="1172244"/>
            <a:ext cx="5732990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sz="2800" b="1" dirty="0"/>
              <a:t>Qué significa esa brecha </a:t>
            </a:r>
            <a:r>
              <a:rPr lang="es-MX" sz="2800" dirty="0"/>
              <a:t>(FAO, 2023)</a:t>
            </a:r>
            <a:endParaRPr lang="es-MX" sz="2800" b="1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B49EF51E-632E-4B53-8470-12CFB661D8DD}"/>
              </a:ext>
            </a:extLst>
          </p:cNvPr>
          <p:cNvSpPr/>
          <p:nvPr/>
        </p:nvSpPr>
        <p:spPr>
          <a:xfrm>
            <a:off x="3525507" y="4212789"/>
            <a:ext cx="6049926" cy="14465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s-MX" sz="2200" dirty="0"/>
              <a:t>Predios masculinos más grandes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 sz="2200" dirty="0"/>
              <a:t>Derechos femeninos más fragmentados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 sz="2200" dirty="0"/>
              <a:t>Menor peso en la negociación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 sz="2200" dirty="0"/>
              <a:t>Inclusión formal sin agencia equivalente</a:t>
            </a:r>
            <a:endParaRPr lang="es-MX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162B419F-66B5-41F4-AEA7-40E13271FD3B}"/>
              </a:ext>
            </a:extLst>
          </p:cNvPr>
          <p:cNvSpPr/>
          <p:nvPr/>
        </p:nvSpPr>
        <p:spPr>
          <a:xfrm>
            <a:off x="1011499" y="6031408"/>
            <a:ext cx="11077942" cy="80021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sz="2400" dirty="0"/>
              <a:t>El padrón describe usuarios, pero también organiza jerarquías.</a:t>
            </a:r>
            <a:br>
              <a:rPr lang="es-MX" sz="2200" dirty="0"/>
            </a:br>
            <a:r>
              <a:rPr lang="es-MX" sz="2200" dirty="0"/>
              <a:t>No estamos viendo solo una diferencia estadística; estamos viendo una asimetría de poder.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0424F868-A2C1-4871-B548-3F8154A9A833}"/>
              </a:ext>
            </a:extLst>
          </p:cNvPr>
          <p:cNvSpPr/>
          <p:nvPr/>
        </p:nvSpPr>
        <p:spPr>
          <a:xfrm>
            <a:off x="6331789" y="1709304"/>
            <a:ext cx="5680292" cy="212365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200" dirty="0"/>
              <a:t>Mayor concentración de superficie en registros masculinos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200" dirty="0"/>
              <a:t>Mayor dispersión de derechos en registros femeninos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200" dirty="0"/>
              <a:t>Menor capacidad de negociación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200" dirty="0"/>
              <a:t>Menor incidencia en decisiones colectivas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17425BB9-47E0-4E5C-9502-CA2E78DAD5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091" y="2074556"/>
            <a:ext cx="2599239" cy="34656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1643242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Imagen 92"/>
          <p:cNvPicPr/>
          <p:nvPr/>
        </p:nvPicPr>
        <p:blipFill>
          <a:blip r:embed="rId2"/>
          <a:srcRect l="1145" t="31241" r="22325" b="24705"/>
          <a:stretch/>
        </p:blipFill>
        <p:spPr>
          <a:xfrm>
            <a:off x="231504" y="58053"/>
            <a:ext cx="2589333" cy="592757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883C034-B49E-4647-B939-4AD737EC19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524" y="58053"/>
            <a:ext cx="480408" cy="48040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57A6B74-069D-4C74-86C0-63D0E26419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9" y="6325819"/>
            <a:ext cx="827883" cy="445294"/>
          </a:xfrm>
          <a:prstGeom prst="rect">
            <a:avLst/>
          </a:prstGeom>
        </p:spPr>
      </p:pic>
      <p:sp>
        <p:nvSpPr>
          <p:cNvPr id="3" name="AutoShape 2" descr="Imagen generada: Objetivos de Desarrollo Sostenible ODS">
            <a:extLst>
              <a:ext uri="{FF2B5EF4-FFF2-40B4-BE49-F238E27FC236}">
                <a16:creationId xmlns:a16="http://schemas.microsoft.com/office/drawing/2014/main" id="{99DDB4BA-166A-4908-90D7-55D3CF0097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DB2384B-9B7E-45A5-9D57-E9BADA87A829}"/>
              </a:ext>
            </a:extLst>
          </p:cNvPr>
          <p:cNvSpPr txBox="1"/>
          <p:nvPr/>
        </p:nvSpPr>
        <p:spPr>
          <a:xfrm>
            <a:off x="4705709" y="101462"/>
            <a:ext cx="247578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rgbClr val="691932"/>
                </a:solidFill>
                <a:latin typeface="Noto Sans"/>
              </a:rPr>
              <a:t>DIA MUNDIAL DEL AGUA 2026</a:t>
            </a:r>
          </a:p>
          <a:p>
            <a:pPr algn="ctr"/>
            <a:r>
              <a:rPr lang="es-ES" sz="1100" b="1" dirty="0">
                <a:solidFill>
                  <a:srgbClr val="691932"/>
                </a:solidFill>
                <a:latin typeface="Noto Sans"/>
              </a:rPr>
              <a:t>DONDE FLUYE EL AGUA, CRECE LA IGUALDAD</a:t>
            </a:r>
            <a:endParaRPr lang="es-MX" sz="1100" b="1" dirty="0">
              <a:solidFill>
                <a:srgbClr val="691932"/>
              </a:solidFill>
              <a:latin typeface="Noto Sans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845387C4-0E10-451D-81C8-212C4CECBC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3267" y="133841"/>
            <a:ext cx="1363377" cy="48040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03D7CF4-B050-49B8-9ACF-F89948BA7D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6358" y="1315424"/>
            <a:ext cx="3919102" cy="446971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A93CE3B-5367-43B0-B98B-7D58F412AD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5643" y="1438870"/>
            <a:ext cx="3919102" cy="430057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148F442B-FD28-47AF-87A0-7FC98632EC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540" y="1438871"/>
            <a:ext cx="3707392" cy="446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4102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Imagen 92"/>
          <p:cNvPicPr/>
          <p:nvPr/>
        </p:nvPicPr>
        <p:blipFill>
          <a:blip r:embed="rId2"/>
          <a:srcRect l="1145" t="31241" r="22325" b="24705"/>
          <a:stretch/>
        </p:blipFill>
        <p:spPr>
          <a:xfrm>
            <a:off x="102559" y="-228450"/>
            <a:ext cx="3098278" cy="752958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883C034-B49E-4647-B939-4AD737EC19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035" y="114259"/>
            <a:ext cx="638741" cy="63874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57A6B74-069D-4C74-86C0-63D0E26419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9" y="6325819"/>
            <a:ext cx="827883" cy="445294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2763026-D1D2-4ED6-8F6C-C7E997657857}"/>
              </a:ext>
            </a:extLst>
          </p:cNvPr>
          <p:cNvSpPr txBox="1"/>
          <p:nvPr/>
        </p:nvSpPr>
        <p:spPr>
          <a:xfrm>
            <a:off x="4511442" y="169233"/>
            <a:ext cx="30982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rgbClr val="691932"/>
                </a:solidFill>
                <a:latin typeface="Noto Sans"/>
              </a:rPr>
              <a:t>DIA MUNDIAL DEL AGUA 2026</a:t>
            </a:r>
          </a:p>
          <a:p>
            <a:pPr algn="ctr"/>
            <a:r>
              <a:rPr lang="es-ES" sz="1100" b="1" dirty="0">
                <a:solidFill>
                  <a:srgbClr val="691932"/>
                </a:solidFill>
                <a:latin typeface="Noto Sans"/>
              </a:rPr>
              <a:t>DONDE FLUYE EL AGUA, CRECE LA IGUALDAD</a:t>
            </a:r>
            <a:endParaRPr lang="es-MX" sz="1100" b="1" dirty="0">
              <a:solidFill>
                <a:srgbClr val="691932"/>
              </a:solidFill>
              <a:latin typeface="Noto Sans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07BD4F4-EF9D-4327-85CE-68433D428017}"/>
              </a:ext>
            </a:extLst>
          </p:cNvPr>
          <p:cNvSpPr/>
          <p:nvPr/>
        </p:nvSpPr>
        <p:spPr>
          <a:xfrm>
            <a:off x="233369" y="1022256"/>
            <a:ext cx="7402860" cy="40011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MX" sz="2000" b="1" dirty="0"/>
              <a:t>Los límites del registro administrativo. Lo que el padrón no muestra 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28469E3C-7BC6-4F84-A6EB-0232912A07CE}"/>
              </a:ext>
            </a:extLst>
          </p:cNvPr>
          <p:cNvSpPr/>
          <p:nvPr/>
        </p:nvSpPr>
        <p:spPr>
          <a:xfrm>
            <a:off x="626690" y="1590334"/>
            <a:ext cx="6096000" cy="187743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s-MX" sz="2800" b="1" dirty="0"/>
              <a:t>Titulares fallecidos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 sz="2200" dirty="0"/>
              <a:t>Cesiones no formalizadas.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 sz="2200" dirty="0"/>
              <a:t>Herencias no actualizadas. Viudez y herencia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 sz="2200" dirty="0"/>
              <a:t>Duplicidades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 sz="2200" dirty="0"/>
              <a:t>Actores no reconocidos (vecinos de otros ejidos)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64EB443A-7F30-4CC5-8D35-96A0873ECB5C}"/>
              </a:ext>
            </a:extLst>
          </p:cNvPr>
          <p:cNvSpPr/>
          <p:nvPr/>
        </p:nvSpPr>
        <p:spPr>
          <a:xfrm>
            <a:off x="1771865" y="5835744"/>
            <a:ext cx="10420135" cy="98488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br>
              <a:rPr lang="es-MX" dirty="0"/>
            </a:br>
            <a:r>
              <a:rPr lang="es-MX" sz="2000" dirty="0"/>
              <a:t>Una cosa es el derecho inscrito; otra, la trama social que lo sostiene, lo disputa o lo transforma. </a:t>
            </a:r>
          </a:p>
          <a:p>
            <a:r>
              <a:rPr lang="es-MX" sz="2000" dirty="0"/>
              <a:t>Lo que parece ordenado en el padrón puede estar reconfigurado en la práctica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F6D00AAF-F30E-4F57-BE22-71EC500AEAEA}"/>
              </a:ext>
            </a:extLst>
          </p:cNvPr>
          <p:cNvSpPr/>
          <p:nvPr/>
        </p:nvSpPr>
        <p:spPr>
          <a:xfrm>
            <a:off x="609629" y="4141611"/>
            <a:ext cx="7212293" cy="14465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sz="2200" dirty="0"/>
              <a:t>La verificación territorial muestra que el agua no circula solo por infraestructura y padrones; circula también por entramados sociales: parentesco, conflicto, cuidado y negociación ( Roca-</a:t>
            </a:r>
            <a:r>
              <a:rPr lang="es-MX" sz="2200" dirty="0" err="1"/>
              <a:t>Servat</a:t>
            </a:r>
            <a:r>
              <a:rPr lang="es-MX" sz="2200" dirty="0"/>
              <a:t> et al.,2021; Mercier, 2022)</a:t>
            </a:r>
          </a:p>
        </p:txBody>
      </p:sp>
      <p:sp>
        <p:nvSpPr>
          <p:cNvPr id="12" name="AutoShape 2" descr="blob:https://web.whatsapp.com/4b70360c-94be-4886-9420-8e2c64e846b3">
            <a:extLst>
              <a:ext uri="{FF2B5EF4-FFF2-40B4-BE49-F238E27FC236}">
                <a16:creationId xmlns:a16="http://schemas.microsoft.com/office/drawing/2014/main" id="{69C8F206-40FF-4A26-8A14-98A163F1E29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9D8E9306-80A9-46CD-BE22-C56D4DA6CF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8911" y="2247675"/>
            <a:ext cx="2444306" cy="3259075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63777757-27E5-44E7-9CFF-5287EF7EA9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9385" y="212219"/>
            <a:ext cx="1359526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7561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Imagen 92"/>
          <p:cNvPicPr/>
          <p:nvPr/>
        </p:nvPicPr>
        <p:blipFill>
          <a:blip r:embed="rId2"/>
          <a:srcRect l="1145" t="31241" r="22325" b="24705"/>
          <a:stretch/>
        </p:blipFill>
        <p:spPr>
          <a:xfrm>
            <a:off x="183091" y="24823"/>
            <a:ext cx="2245788" cy="547368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883C034-B49E-4647-B939-4AD737EC19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407" y="12363"/>
            <a:ext cx="392311" cy="39231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57A6B74-069D-4C74-86C0-63D0E26419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9" y="6325819"/>
            <a:ext cx="827883" cy="445294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2763026-D1D2-4ED6-8F6C-C7E997657857}"/>
              </a:ext>
            </a:extLst>
          </p:cNvPr>
          <p:cNvSpPr txBox="1"/>
          <p:nvPr/>
        </p:nvSpPr>
        <p:spPr>
          <a:xfrm>
            <a:off x="5189332" y="4355"/>
            <a:ext cx="209136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rgbClr val="691932"/>
                </a:solidFill>
                <a:latin typeface="Noto Sans"/>
              </a:rPr>
              <a:t>DIA MUNDIAL DEL AGUA 2026</a:t>
            </a:r>
          </a:p>
          <a:p>
            <a:pPr algn="ctr"/>
            <a:r>
              <a:rPr lang="es-ES" sz="1100" b="1" dirty="0">
                <a:solidFill>
                  <a:srgbClr val="691932"/>
                </a:solidFill>
                <a:latin typeface="Noto Sans"/>
              </a:rPr>
              <a:t>DONDE FLUYE EL AGUA, CRECE LA IGUALDAD</a:t>
            </a:r>
            <a:endParaRPr lang="es-MX" sz="1100" b="1" dirty="0">
              <a:solidFill>
                <a:srgbClr val="691932"/>
              </a:solidFill>
              <a:latin typeface="Noto Sans"/>
            </a:endParaRPr>
          </a:p>
        </p:txBody>
      </p:sp>
      <p:sp>
        <p:nvSpPr>
          <p:cNvPr id="11" name="AutoShape 2" descr="blob:https://web.whatsapp.com/2fe5d9a0-4ebd-4cc0-9eaf-8298f44d8df3">
            <a:extLst>
              <a:ext uri="{FF2B5EF4-FFF2-40B4-BE49-F238E27FC236}">
                <a16:creationId xmlns:a16="http://schemas.microsoft.com/office/drawing/2014/main" id="{D584EF69-DAF7-40F7-9A10-082FD6EB69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B5BB870E-AB20-494E-AC90-67CA3FE52F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1147" y="73826"/>
            <a:ext cx="1270173" cy="661697"/>
          </a:xfrm>
          <a:prstGeom prst="rect">
            <a:avLst/>
          </a:prstGeom>
        </p:spPr>
      </p:pic>
      <p:sp>
        <p:nvSpPr>
          <p:cNvPr id="21" name="Rectángulo 20">
            <a:extLst>
              <a:ext uri="{FF2B5EF4-FFF2-40B4-BE49-F238E27FC236}">
                <a16:creationId xmlns:a16="http://schemas.microsoft.com/office/drawing/2014/main" id="{29170A8D-3A9B-4512-9633-C3A2B570D639}"/>
              </a:ext>
            </a:extLst>
          </p:cNvPr>
          <p:cNvSpPr/>
          <p:nvPr/>
        </p:nvSpPr>
        <p:spPr>
          <a:xfrm>
            <a:off x="5135657" y="1570670"/>
            <a:ext cx="6816342" cy="415498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180000">
              <a:buFont typeface="Arial" panose="020B0604020202020204" pitchFamily="34" charset="0"/>
              <a:buChar char="•"/>
            </a:pPr>
            <a:r>
              <a:rPr lang="es-MX" sz="2400" b="1" dirty="0"/>
              <a:t>Seguridad. </a:t>
            </a:r>
            <a:r>
              <a:rPr lang="es-MX" sz="2400" dirty="0"/>
              <a:t>Evitar pérdida de derechos y vulnerabilidad</a:t>
            </a:r>
          </a:p>
          <a:p>
            <a:pPr marL="342900" indent="-180000">
              <a:buFont typeface="Arial" panose="020B0604020202020204" pitchFamily="34" charset="0"/>
              <a:buChar char="•"/>
            </a:pPr>
            <a:endParaRPr lang="es-MX" sz="2400" dirty="0"/>
          </a:p>
          <a:p>
            <a:pPr marL="342900" indent="-180000">
              <a:buFont typeface="Arial" panose="020B0604020202020204" pitchFamily="34" charset="0"/>
              <a:buChar char="•"/>
            </a:pPr>
            <a:r>
              <a:rPr lang="es-MX" sz="2400" b="1" dirty="0"/>
              <a:t>Salud. </a:t>
            </a:r>
            <a:r>
              <a:rPr lang="es-MX" sz="2400" dirty="0"/>
              <a:t>Agua segura para ambiente, agricultoras, familias y consumidore</a:t>
            </a:r>
            <a:r>
              <a:rPr lang="es-MX" sz="2400" b="1" dirty="0"/>
              <a:t>s</a:t>
            </a:r>
          </a:p>
          <a:p>
            <a:pPr marL="342900" indent="-180000">
              <a:buFont typeface="Arial" panose="020B0604020202020204" pitchFamily="34" charset="0"/>
              <a:buChar char="•"/>
            </a:pPr>
            <a:endParaRPr lang="es-MX" sz="2400" b="1" dirty="0"/>
          </a:p>
          <a:p>
            <a:pPr marL="342900" indent="-180000">
              <a:buFont typeface="Arial" panose="020B0604020202020204" pitchFamily="34" charset="0"/>
              <a:buChar char="•"/>
            </a:pPr>
            <a:r>
              <a:rPr lang="es-MX" sz="2400" b="1" dirty="0"/>
              <a:t>Sosiego.  </a:t>
            </a:r>
            <a:r>
              <a:rPr lang="es-MX" sz="2400" dirty="0"/>
              <a:t>Tener agua y derechos reduce angustia e incertidumbre</a:t>
            </a:r>
          </a:p>
          <a:p>
            <a:pPr marL="342900" indent="-180000">
              <a:buFont typeface="Arial" panose="020B0604020202020204" pitchFamily="34" charset="0"/>
              <a:buChar char="•"/>
            </a:pPr>
            <a:endParaRPr lang="es-MX" sz="2400" dirty="0"/>
          </a:p>
          <a:p>
            <a:pPr marL="342900" indent="-180000">
              <a:buFont typeface="Arial" panose="020B0604020202020204" pitchFamily="34" charset="0"/>
              <a:buChar char="•"/>
            </a:pPr>
            <a:r>
              <a:rPr lang="es-MX" sz="2400" b="1" dirty="0" err="1"/>
              <a:t>Signidad</a:t>
            </a:r>
            <a:r>
              <a:rPr lang="es-MX" sz="2400" b="1" dirty="0"/>
              <a:t>. </a:t>
            </a:r>
            <a:r>
              <a:rPr lang="es-MX" sz="2400" dirty="0"/>
              <a:t>El acceso al agua fortalece autoestima y validez de decisión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55978629-4997-4D66-A252-B43454A1EBCA}"/>
              </a:ext>
            </a:extLst>
          </p:cNvPr>
          <p:cNvSpPr/>
          <p:nvPr/>
        </p:nvSpPr>
        <p:spPr>
          <a:xfrm>
            <a:off x="183091" y="790791"/>
            <a:ext cx="789761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MX" sz="2400" dirty="0"/>
              <a:t>¿Qué cambia si leemos el territorio desde el </a:t>
            </a:r>
            <a:r>
              <a:rPr lang="es-MX" sz="2400" dirty="0" err="1"/>
              <a:t>hidrofeminismo</a:t>
            </a:r>
            <a:r>
              <a:rPr lang="es-MX" sz="2400" dirty="0"/>
              <a:t>?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7CA1B7A2-36F3-4B6D-9CFF-3A2CC35EEB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001" y="1355043"/>
            <a:ext cx="3955391" cy="3740585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24" name="Rectángulo 23">
            <a:extLst>
              <a:ext uri="{FF2B5EF4-FFF2-40B4-BE49-F238E27FC236}">
                <a16:creationId xmlns:a16="http://schemas.microsoft.com/office/drawing/2014/main" id="{8D4F8CDF-60D5-4D35-9723-908154884001}"/>
              </a:ext>
            </a:extLst>
          </p:cNvPr>
          <p:cNvSpPr/>
          <p:nvPr/>
        </p:nvSpPr>
        <p:spPr>
          <a:xfrm>
            <a:off x="275038" y="5792345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sz="1100" dirty="0">
                <a:hlinkClick r:id="rId7"/>
              </a:rPr>
              <a:t>https://www.freepik.es/fotos-premium/mujer-campesina</a:t>
            </a:r>
            <a:endParaRPr lang="es-MX" sz="1100" dirty="0"/>
          </a:p>
          <a:p>
            <a:r>
              <a:rPr lang="es-MX" sz="1100" dirty="0"/>
              <a:t>-regando-plantas-al-aire-libre-huerto_27924332.htm</a:t>
            </a:r>
          </a:p>
        </p:txBody>
      </p:sp>
    </p:spTree>
    <p:extLst>
      <p:ext uri="{BB962C8B-B14F-4D97-AF65-F5344CB8AC3E}">
        <p14:creationId xmlns:p14="http://schemas.microsoft.com/office/powerpoint/2010/main" val="40371910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Imagen 92"/>
          <p:cNvPicPr/>
          <p:nvPr/>
        </p:nvPicPr>
        <p:blipFill>
          <a:blip r:embed="rId2"/>
          <a:srcRect l="1145" t="31241" r="22325" b="24705"/>
          <a:stretch/>
        </p:blipFill>
        <p:spPr>
          <a:xfrm>
            <a:off x="183091" y="57151"/>
            <a:ext cx="3098278" cy="752958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883C034-B49E-4647-B939-4AD737EC19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035" y="114259"/>
            <a:ext cx="638741" cy="63874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57A6B74-069D-4C74-86C0-63D0E26419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9" y="6325819"/>
            <a:ext cx="827883" cy="445294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2763026-D1D2-4ED6-8F6C-C7E997657857}"/>
              </a:ext>
            </a:extLst>
          </p:cNvPr>
          <p:cNvSpPr txBox="1"/>
          <p:nvPr/>
        </p:nvSpPr>
        <p:spPr>
          <a:xfrm>
            <a:off x="5554327" y="355415"/>
            <a:ext cx="30982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rgbClr val="691932"/>
                </a:solidFill>
                <a:latin typeface="Noto Sans"/>
              </a:rPr>
              <a:t>DIA MUNDIAL DEL AGUA 2026</a:t>
            </a:r>
          </a:p>
          <a:p>
            <a:pPr algn="ctr"/>
            <a:r>
              <a:rPr lang="es-ES" sz="1100" b="1" dirty="0">
                <a:solidFill>
                  <a:srgbClr val="691932"/>
                </a:solidFill>
                <a:latin typeface="Noto Sans"/>
              </a:rPr>
              <a:t>DONDE FLUYE EL AGUA, CRECE LA IGUALDAD</a:t>
            </a:r>
            <a:endParaRPr lang="es-MX" sz="1100" b="1" dirty="0">
              <a:solidFill>
                <a:srgbClr val="691932"/>
              </a:solidFill>
              <a:latin typeface="Noto Sans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061B6E0-0433-460C-A7EF-BFA440B1BE2F}"/>
              </a:ext>
            </a:extLst>
          </p:cNvPr>
          <p:cNvSpPr/>
          <p:nvPr/>
        </p:nvSpPr>
        <p:spPr>
          <a:xfrm>
            <a:off x="573970" y="2069075"/>
            <a:ext cx="7283610" cy="440120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endParaRPr lang="es-MX" sz="28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es-MX" sz="2800" b="1" dirty="0"/>
              <a:t>Reconocer a las mujeres como usuarias independientes</a:t>
            </a:r>
          </a:p>
          <a:p>
            <a:pPr>
              <a:buFont typeface="Arial" panose="020B0604020202020204" pitchFamily="34" charset="0"/>
              <a:buChar char="•"/>
            </a:pPr>
            <a:endParaRPr lang="es-MX" sz="28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es-MX" sz="2800" b="1" dirty="0"/>
              <a:t>Actualizar padrones y transferencias</a:t>
            </a:r>
          </a:p>
          <a:p>
            <a:pPr>
              <a:buFont typeface="Arial" panose="020B0604020202020204" pitchFamily="34" charset="0"/>
              <a:buChar char="•"/>
            </a:pPr>
            <a:endParaRPr lang="es-MX" sz="28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es-MX" sz="2800" b="1" dirty="0"/>
              <a:t>Mejorar transparencia</a:t>
            </a:r>
          </a:p>
          <a:p>
            <a:pPr>
              <a:buFont typeface="Arial" panose="020B0604020202020204" pitchFamily="34" charset="0"/>
              <a:buChar char="•"/>
            </a:pPr>
            <a:endParaRPr lang="es-MX" sz="28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es-MX" sz="2800" b="1" dirty="0"/>
              <a:t>Fortalecer participación efectiva</a:t>
            </a:r>
          </a:p>
          <a:p>
            <a:pPr>
              <a:buFont typeface="Arial" panose="020B0604020202020204" pitchFamily="34" charset="0"/>
              <a:buChar char="•"/>
            </a:pPr>
            <a:endParaRPr lang="es-MX" sz="2800" b="1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16E4BBDC-62D4-4791-BFE3-ECCA3A8FCB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49462" y="2501088"/>
            <a:ext cx="5232504" cy="27567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F3938AF7-8555-4231-BADE-032493BBE9CD}"/>
              </a:ext>
            </a:extLst>
          </p:cNvPr>
          <p:cNvSpPr/>
          <p:nvPr/>
        </p:nvSpPr>
        <p:spPr>
          <a:xfrm>
            <a:off x="266970" y="1263189"/>
            <a:ext cx="8289192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MX" sz="2400" dirty="0"/>
              <a:t>Propuestas para una gestión del agua desde el </a:t>
            </a:r>
            <a:r>
              <a:rPr lang="es-MX" sz="2400" dirty="0" err="1"/>
              <a:t>hidrofeminismo</a:t>
            </a:r>
            <a:endParaRPr lang="es-MX" sz="2400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EED50EA3-A948-4D1A-9241-BECED904DB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9385" y="212219"/>
            <a:ext cx="1359526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6927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Imagen 92"/>
          <p:cNvPicPr/>
          <p:nvPr/>
        </p:nvPicPr>
        <p:blipFill>
          <a:blip r:embed="rId2"/>
          <a:srcRect l="1145" t="31241" r="22325" b="24705"/>
          <a:stretch/>
        </p:blipFill>
        <p:spPr>
          <a:xfrm>
            <a:off x="183091" y="57151"/>
            <a:ext cx="3098278" cy="752958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883C034-B49E-4647-B939-4AD737EC19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035" y="114259"/>
            <a:ext cx="638741" cy="63874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57A6B74-069D-4C74-86C0-63D0E26419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9" y="6325819"/>
            <a:ext cx="827883" cy="445294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2763026-D1D2-4ED6-8F6C-C7E997657857}"/>
              </a:ext>
            </a:extLst>
          </p:cNvPr>
          <p:cNvSpPr txBox="1"/>
          <p:nvPr/>
        </p:nvSpPr>
        <p:spPr>
          <a:xfrm>
            <a:off x="4511442" y="169233"/>
            <a:ext cx="30982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rgbClr val="691932"/>
                </a:solidFill>
                <a:latin typeface="Noto Sans"/>
              </a:rPr>
              <a:t>DIA MUNDIAL DEL AGUA 2026</a:t>
            </a:r>
          </a:p>
          <a:p>
            <a:pPr algn="ctr"/>
            <a:r>
              <a:rPr lang="es-ES" sz="1100" b="1" dirty="0">
                <a:solidFill>
                  <a:srgbClr val="691932"/>
                </a:solidFill>
                <a:latin typeface="Noto Sans"/>
              </a:rPr>
              <a:t>DONDE FLUYE EL AGUA, CRECE LA IGUALDAD</a:t>
            </a:r>
            <a:endParaRPr lang="es-MX" sz="1100" b="1" dirty="0">
              <a:solidFill>
                <a:srgbClr val="691932"/>
              </a:solidFill>
              <a:latin typeface="Noto Sans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C631A8F-EA19-43C7-886A-DA058816A9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443" y="1709332"/>
            <a:ext cx="3285334" cy="437826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28BCF70-3046-4920-AB2A-17920DD93B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8830" y="38435"/>
            <a:ext cx="1850081" cy="655410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FCA70690-D845-48CD-8D49-11A0D737FD90}"/>
              </a:ext>
            </a:extLst>
          </p:cNvPr>
          <p:cNvSpPr txBox="1">
            <a:spLocks/>
          </p:cNvSpPr>
          <p:nvPr/>
        </p:nvSpPr>
        <p:spPr>
          <a:xfrm>
            <a:off x="7677509" y="5779503"/>
            <a:ext cx="4181600" cy="10926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1800" dirty="0">
                <a:latin typeface="Noto Sans"/>
                <a:ea typeface="Noto Sans"/>
                <a:cs typeface="Noto Sans"/>
                <a:sym typeface="Arial"/>
              </a:rPr>
              <a:t>María de Lourdes Hernández-Rodríguez</a:t>
            </a:r>
          </a:p>
          <a:p>
            <a:pPr algn="r"/>
            <a:r>
              <a:rPr lang="es-ES" sz="1800" dirty="0">
                <a:latin typeface="Noto Sans"/>
                <a:ea typeface="Noto Sans"/>
                <a:cs typeface="Noto Sans"/>
                <a:sym typeface="Arial"/>
              </a:rPr>
              <a:t>malourdes_hernandez@coltlax.edu.mx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B5C2F176-BE5E-4237-A817-B5CFE60BE52D}"/>
              </a:ext>
            </a:extLst>
          </p:cNvPr>
          <p:cNvSpPr/>
          <p:nvPr/>
        </p:nvSpPr>
        <p:spPr>
          <a:xfrm>
            <a:off x="4632385" y="1500426"/>
            <a:ext cx="7065034" cy="83099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sz="2400" dirty="0"/>
              <a:t>Un sistema técnicamente eficiente </a:t>
            </a:r>
            <a:r>
              <a:rPr lang="es-MX" sz="2400" dirty="0">
                <a:solidFill>
                  <a:srgbClr val="FF0000"/>
                </a:solidFill>
              </a:rPr>
              <a:t>no </a:t>
            </a:r>
            <a:r>
              <a:rPr lang="es-MX" sz="2400" dirty="0"/>
              <a:t>puede seguir siendo socialmente desigual (Long, 2007).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E7ACD39-6CC4-4CA0-B482-F9B8702CDCCC}"/>
              </a:ext>
            </a:extLst>
          </p:cNvPr>
          <p:cNvSpPr txBox="1"/>
          <p:nvPr/>
        </p:nvSpPr>
        <p:spPr>
          <a:xfrm>
            <a:off x="7039155" y="3295291"/>
            <a:ext cx="30106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6000" dirty="0"/>
              <a:t>¡Gracias!</a:t>
            </a:r>
          </a:p>
        </p:txBody>
      </p:sp>
    </p:spTree>
    <p:extLst>
      <p:ext uri="{BB962C8B-B14F-4D97-AF65-F5344CB8AC3E}">
        <p14:creationId xmlns:p14="http://schemas.microsoft.com/office/powerpoint/2010/main" val="22472928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Imagen 92"/>
          <p:cNvPicPr/>
          <p:nvPr/>
        </p:nvPicPr>
        <p:blipFill>
          <a:blip r:embed="rId2"/>
          <a:srcRect l="1145" t="31241" r="22325" b="24705"/>
          <a:stretch/>
        </p:blipFill>
        <p:spPr>
          <a:xfrm>
            <a:off x="183091" y="57151"/>
            <a:ext cx="3098278" cy="752958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883C034-B49E-4647-B939-4AD737EC19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035" y="114259"/>
            <a:ext cx="638741" cy="63874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57A6B74-069D-4C74-86C0-63D0E26419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9" y="6325819"/>
            <a:ext cx="827883" cy="445294"/>
          </a:xfrm>
          <a:prstGeom prst="rect">
            <a:avLst/>
          </a:prstGeom>
        </p:spPr>
      </p:pic>
      <p:sp>
        <p:nvSpPr>
          <p:cNvPr id="3" name="AutoShape 2" descr="Imagen generada: Objetivos de Desarrollo Sostenible ODS">
            <a:extLst>
              <a:ext uri="{FF2B5EF4-FFF2-40B4-BE49-F238E27FC236}">
                <a16:creationId xmlns:a16="http://schemas.microsoft.com/office/drawing/2014/main" id="{99DDB4BA-166A-4908-90D7-55D3CF0097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6248400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99B75870-CFE1-441E-9B24-E2ED293BB8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8" t="2873" r="13388"/>
          <a:stretch/>
        </p:blipFill>
        <p:spPr>
          <a:xfrm>
            <a:off x="5939270" y="1060275"/>
            <a:ext cx="1415511" cy="5617476"/>
          </a:xfrm>
          <a:prstGeom prst="rect">
            <a:avLst/>
          </a:prstGeom>
        </p:spPr>
      </p:pic>
      <p:sp>
        <p:nvSpPr>
          <p:cNvPr id="19" name="Rectángulo 18">
            <a:extLst>
              <a:ext uri="{FF2B5EF4-FFF2-40B4-BE49-F238E27FC236}">
                <a16:creationId xmlns:a16="http://schemas.microsoft.com/office/drawing/2014/main" id="{5EC3920C-9741-4FCF-AE0D-EF6D682E0E09}"/>
              </a:ext>
            </a:extLst>
          </p:cNvPr>
          <p:cNvSpPr/>
          <p:nvPr/>
        </p:nvSpPr>
        <p:spPr>
          <a:xfrm>
            <a:off x="7938799" y="4981132"/>
            <a:ext cx="4173845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b="1" dirty="0"/>
              <a:t>Reducción de brechas sociales y territoriales</a:t>
            </a:r>
          </a:p>
          <a:p>
            <a:r>
              <a:rPr lang="es-MX" b="1" dirty="0">
                <a:solidFill>
                  <a:srgbClr val="FF0000"/>
                </a:solidFill>
              </a:rPr>
              <a:t>La desigualdad hídrica profundiza la exclusión social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4227BE00-386E-486A-ACC8-144651DE34D3}"/>
              </a:ext>
            </a:extLst>
          </p:cNvPr>
          <p:cNvSpPr/>
          <p:nvPr/>
        </p:nvSpPr>
        <p:spPr>
          <a:xfrm>
            <a:off x="7685374" y="1214707"/>
            <a:ext cx="4176033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b="1" dirty="0"/>
              <a:t>Garantía  igualdad y equidad de derechos de agua    </a:t>
            </a:r>
          </a:p>
          <a:p>
            <a:r>
              <a:rPr lang="es-MX" dirty="0">
                <a:solidFill>
                  <a:srgbClr val="FF0000"/>
                </a:solidFill>
              </a:rPr>
              <a:t> </a:t>
            </a:r>
            <a:r>
              <a:rPr lang="es-MX" b="1" dirty="0">
                <a:solidFill>
                  <a:srgbClr val="FF0000"/>
                </a:solidFill>
              </a:rPr>
              <a:t>Persisten desventajas para las mujeres en acceso al riego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8DEEA2AC-2330-405A-AC93-143C207DB10B}"/>
              </a:ext>
            </a:extLst>
          </p:cNvPr>
          <p:cNvSpPr/>
          <p:nvPr/>
        </p:nvSpPr>
        <p:spPr>
          <a:xfrm>
            <a:off x="7994253" y="2971142"/>
            <a:ext cx="3988928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b="1" dirty="0"/>
              <a:t>Distribución equitativa y manejo sustentable del agua</a:t>
            </a:r>
          </a:p>
          <a:p>
            <a:r>
              <a:rPr lang="es-MX" b="1" dirty="0">
                <a:solidFill>
                  <a:srgbClr val="FF0000"/>
                </a:solidFill>
              </a:rPr>
              <a:t>El padrón de riego  reproduce desigualdades en el acceso al agua </a:t>
            </a:r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id="{E7C86E19-FB9E-4BDB-AF98-BE1FA2F179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5054" y="132795"/>
            <a:ext cx="2663855" cy="596974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E8E64C12-FD25-42A6-ABEB-FE2C3049B6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596" y="1606496"/>
            <a:ext cx="5039217" cy="3922935"/>
          </a:xfrm>
          <a:prstGeom prst="rect">
            <a:avLst/>
          </a:prstGeom>
        </p:spPr>
      </p:pic>
      <p:sp>
        <p:nvSpPr>
          <p:cNvPr id="33" name="CuadroTexto 32">
            <a:extLst>
              <a:ext uri="{FF2B5EF4-FFF2-40B4-BE49-F238E27FC236}">
                <a16:creationId xmlns:a16="http://schemas.microsoft.com/office/drawing/2014/main" id="{878A41AF-6C57-4386-9F94-6205ABF7F336}"/>
              </a:ext>
            </a:extLst>
          </p:cNvPr>
          <p:cNvSpPr txBox="1"/>
          <p:nvPr/>
        </p:nvSpPr>
        <p:spPr>
          <a:xfrm>
            <a:off x="4062231" y="-15784"/>
            <a:ext cx="51695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691932"/>
                </a:solidFill>
                <a:latin typeface="Noto Sans"/>
              </a:rPr>
              <a:t>DIA MUNDIAL DEL AGUA 2026</a:t>
            </a:r>
          </a:p>
          <a:p>
            <a:pPr algn="ctr"/>
            <a:r>
              <a:rPr lang="es-ES" b="1" dirty="0">
                <a:solidFill>
                  <a:srgbClr val="691932"/>
                </a:solidFill>
                <a:latin typeface="Noto Sans"/>
              </a:rPr>
              <a:t>AGUA Y GÉNERO:</a:t>
            </a:r>
          </a:p>
          <a:p>
            <a:pPr algn="ctr"/>
            <a:r>
              <a:rPr lang="es-ES" b="1" dirty="0">
                <a:solidFill>
                  <a:srgbClr val="691932"/>
                </a:solidFill>
                <a:latin typeface="Noto Sans"/>
              </a:rPr>
              <a:t>DONDE FLUYE EL AGUA, CRECE LA IGUALDAD</a:t>
            </a:r>
            <a:endParaRPr lang="es-MX" b="1" dirty="0">
              <a:solidFill>
                <a:srgbClr val="691932"/>
              </a:solidFill>
              <a:latin typeface="Noto Sans"/>
            </a:endParaRPr>
          </a:p>
        </p:txBody>
      </p:sp>
    </p:spTree>
    <p:extLst>
      <p:ext uri="{BB962C8B-B14F-4D97-AF65-F5344CB8AC3E}">
        <p14:creationId xmlns:p14="http://schemas.microsoft.com/office/powerpoint/2010/main" val="13972470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Imagen 92"/>
          <p:cNvPicPr/>
          <p:nvPr/>
        </p:nvPicPr>
        <p:blipFill>
          <a:blip r:embed="rId2"/>
          <a:srcRect l="1145" t="31241" r="22325" b="24705"/>
          <a:stretch/>
        </p:blipFill>
        <p:spPr>
          <a:xfrm>
            <a:off x="183091" y="57151"/>
            <a:ext cx="3098278" cy="752958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883C034-B49E-4647-B939-4AD737EC19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046" y="186463"/>
            <a:ext cx="638741" cy="63874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57A6B74-069D-4C74-86C0-63D0E26419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9" y="6325819"/>
            <a:ext cx="827883" cy="445294"/>
          </a:xfrm>
          <a:prstGeom prst="rect">
            <a:avLst/>
          </a:prstGeom>
        </p:spPr>
      </p:pic>
      <p:sp>
        <p:nvSpPr>
          <p:cNvPr id="3" name="AutoShape 2" descr="Imagen generada: Objetivos de Desarrollo Sostenible ODS">
            <a:extLst>
              <a:ext uri="{FF2B5EF4-FFF2-40B4-BE49-F238E27FC236}">
                <a16:creationId xmlns:a16="http://schemas.microsoft.com/office/drawing/2014/main" id="{99DDB4BA-166A-4908-90D7-55D3CF0097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AF2C0DC6-7A25-4C0B-824A-0FD7D78FB648}"/>
              </a:ext>
            </a:extLst>
          </p:cNvPr>
          <p:cNvSpPr/>
          <p:nvPr/>
        </p:nvSpPr>
        <p:spPr>
          <a:xfrm>
            <a:off x="266921" y="846546"/>
            <a:ext cx="6096000" cy="227754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s-MX" sz="2400" b="1" dirty="0"/>
              <a:t>Padrón de riego</a:t>
            </a:r>
          </a:p>
          <a:p>
            <a:endParaRPr lang="es-MX" b="1" dirty="0"/>
          </a:p>
          <a:p>
            <a:r>
              <a:rPr lang="es-MX" sz="2000" dirty="0"/>
              <a:t>Registro administrativo del riego que identifica usuarios, superficies y formas de titularidad, pero que también actúa como </a:t>
            </a:r>
            <a:r>
              <a:rPr lang="es-MX" sz="2000" b="1" dirty="0"/>
              <a:t>archivo </a:t>
            </a:r>
            <a:r>
              <a:rPr lang="es-MX" sz="2000" b="1" dirty="0" err="1"/>
              <a:t>sociohidráulico</a:t>
            </a:r>
            <a:r>
              <a:rPr lang="es-MX" sz="2000" dirty="0"/>
              <a:t> y organiza reconocimiento institucional y acceso al agua (Hernández-Rodríguez, s. f.-a).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20650157-B968-4F58-B7EB-32E03D9B8B1A}"/>
              </a:ext>
            </a:extLst>
          </p:cNvPr>
          <p:cNvSpPr/>
          <p:nvPr/>
        </p:nvSpPr>
        <p:spPr>
          <a:xfrm>
            <a:off x="7493690" y="4036970"/>
            <a:ext cx="4374676" cy="28931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sz="2400" b="1" dirty="0" err="1"/>
              <a:t>Hidrofeminismo</a:t>
            </a:r>
            <a:endParaRPr lang="es-MX" sz="2400" b="1" dirty="0"/>
          </a:p>
          <a:p>
            <a:endParaRPr lang="es-MX" b="1" dirty="0"/>
          </a:p>
          <a:p>
            <a:r>
              <a:rPr lang="es-MX" sz="2000" dirty="0"/>
              <a:t>Perspectiva que entiende el agua como relación material, social y política entre cuerpos, territorios e instituciones, y que permite analizar la distancia entre igualdad formal y acceso material al agua (Roca-</a:t>
            </a:r>
            <a:r>
              <a:rPr lang="es-MX" sz="2000" dirty="0" err="1"/>
              <a:t>Servat</a:t>
            </a:r>
            <a:r>
              <a:rPr lang="es-MX" sz="2000" dirty="0"/>
              <a:t> et al., 2021; Mercier, 2022; </a:t>
            </a:r>
            <a:r>
              <a:rPr lang="es-MX" sz="2000" dirty="0" err="1"/>
              <a:t>Irshad</a:t>
            </a:r>
            <a:r>
              <a:rPr lang="es-MX" sz="2000" dirty="0"/>
              <a:t>, 2025)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5F5F0DC1-1E35-47BC-A2D4-38C7AC7786EE}"/>
              </a:ext>
            </a:extLst>
          </p:cNvPr>
          <p:cNvSpPr/>
          <p:nvPr/>
        </p:nvSpPr>
        <p:spPr>
          <a:xfrm>
            <a:off x="7493690" y="743953"/>
            <a:ext cx="4725196" cy="258532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sz="2400" b="1" dirty="0"/>
              <a:t>Tecnología de gobierno</a:t>
            </a:r>
          </a:p>
          <a:p>
            <a:endParaRPr lang="es-MX" b="1" dirty="0"/>
          </a:p>
          <a:p>
            <a:r>
              <a:rPr lang="es-MX" sz="2000" dirty="0"/>
              <a:t>Conjunto de registros, reglas y procedimientos mediante los cuales se administra el agua y se producen jerarquías de acceso; el padrón no solo registra, también gobierna (Hernández-Rodríguez, basado en Long, 2007).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044AE7AA-A94C-48EF-AE07-F55FB147FA8E}"/>
              </a:ext>
            </a:extLst>
          </p:cNvPr>
          <p:cNvSpPr txBox="1"/>
          <p:nvPr/>
        </p:nvSpPr>
        <p:spPr>
          <a:xfrm>
            <a:off x="4511441" y="169232"/>
            <a:ext cx="5169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691932"/>
                </a:solidFill>
                <a:latin typeface="Noto Sans"/>
              </a:rPr>
              <a:t>DIA MUNDIAL DEL AGUA 2026</a:t>
            </a:r>
          </a:p>
          <a:p>
            <a:pPr algn="ctr"/>
            <a:r>
              <a:rPr lang="es-ES" b="1" dirty="0">
                <a:solidFill>
                  <a:srgbClr val="691932"/>
                </a:solidFill>
                <a:latin typeface="Noto Sans"/>
              </a:rPr>
              <a:t>DONDE FLUYE EL AGUA, CRECE LA IGUALDAD</a:t>
            </a:r>
            <a:endParaRPr lang="es-MX" b="1" dirty="0">
              <a:solidFill>
                <a:srgbClr val="691932"/>
              </a:solidFill>
              <a:latin typeface="Noto Sans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C35E9BF9-BA97-4694-A700-96544D93F0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5054" y="132795"/>
            <a:ext cx="2663855" cy="596974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BD06AEB1-1722-4165-AA8C-9A70D809BCAA}"/>
              </a:ext>
            </a:extLst>
          </p:cNvPr>
          <p:cNvSpPr/>
          <p:nvPr/>
        </p:nvSpPr>
        <p:spPr>
          <a:xfrm>
            <a:off x="125725" y="3847236"/>
            <a:ext cx="5970275" cy="292387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sz="2200" b="1" dirty="0"/>
              <a:t>Brecha de género en materia de acceso al riego</a:t>
            </a:r>
          </a:p>
          <a:p>
            <a:endParaRPr lang="es-MX" b="1" dirty="0"/>
          </a:p>
          <a:p>
            <a:r>
              <a:rPr lang="es-MX" dirty="0"/>
              <a:t>Herramienta conceptual y metodológica que analiza cómo las construcciones socioculturales generan desigualdades entre géneros (Rivas, 2025)</a:t>
            </a:r>
          </a:p>
          <a:p>
            <a:endParaRPr lang="es-MX" dirty="0"/>
          </a:p>
          <a:p>
            <a:r>
              <a:rPr lang="es-MX" dirty="0"/>
              <a:t>Distribución desigual de derechos, superficies, reconocimiento y capacidad de decisión entre mujeres y hombres en los sistemas de riego, más allá de la mera presencia en los padrones (Ruiz Meza, 2013; FAO, 2023).</a:t>
            </a:r>
          </a:p>
        </p:txBody>
      </p:sp>
    </p:spTree>
    <p:extLst>
      <p:ext uri="{BB962C8B-B14F-4D97-AF65-F5344CB8AC3E}">
        <p14:creationId xmlns:p14="http://schemas.microsoft.com/office/powerpoint/2010/main" val="34871988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Imagen 92"/>
          <p:cNvPicPr/>
          <p:nvPr/>
        </p:nvPicPr>
        <p:blipFill>
          <a:blip r:embed="rId2"/>
          <a:srcRect l="1145" t="31241" r="22325" b="24705"/>
          <a:stretch/>
        </p:blipFill>
        <p:spPr>
          <a:xfrm>
            <a:off x="183091" y="57151"/>
            <a:ext cx="3098278" cy="752958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883C034-B49E-4647-B939-4AD737EC19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035" y="114259"/>
            <a:ext cx="638741" cy="63874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57A6B74-069D-4C74-86C0-63D0E26419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9" y="6325819"/>
            <a:ext cx="827883" cy="445294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2763026-D1D2-4ED6-8F6C-C7E997657857}"/>
              </a:ext>
            </a:extLst>
          </p:cNvPr>
          <p:cNvSpPr txBox="1"/>
          <p:nvPr/>
        </p:nvSpPr>
        <p:spPr>
          <a:xfrm>
            <a:off x="4511442" y="169233"/>
            <a:ext cx="30982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rgbClr val="691932"/>
                </a:solidFill>
                <a:latin typeface="Noto Sans"/>
              </a:rPr>
              <a:t>DIA MUNDIAL DEL AGUA 2026</a:t>
            </a:r>
          </a:p>
          <a:p>
            <a:pPr algn="ctr"/>
            <a:r>
              <a:rPr lang="es-ES" sz="1100" b="1" dirty="0">
                <a:solidFill>
                  <a:srgbClr val="691932"/>
                </a:solidFill>
                <a:latin typeface="Noto Sans"/>
              </a:rPr>
              <a:t>DONDE FLUYE EL AGUA, CRECE LA IGUALDAD</a:t>
            </a:r>
            <a:endParaRPr lang="es-MX" sz="1100" b="1" dirty="0">
              <a:solidFill>
                <a:srgbClr val="691932"/>
              </a:solidFill>
              <a:latin typeface="Noto Sans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C7DF7CF5-1E8F-4D9E-9297-5BABA79EB350}"/>
              </a:ext>
            </a:extLst>
          </p:cNvPr>
          <p:cNvSpPr/>
          <p:nvPr/>
        </p:nvSpPr>
        <p:spPr>
          <a:xfrm>
            <a:off x="5827936" y="1827069"/>
            <a:ext cx="6180973" cy="264687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s-MX" sz="22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200" b="1" dirty="0"/>
              <a:t>43% de la fuerza laboral agrícola en países en desarrollo</a:t>
            </a:r>
            <a:r>
              <a:rPr lang="es-MX" sz="2200" dirty="0"/>
              <a:t> (FAO, 2011; FAO, 2023).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2200" dirty="0"/>
          </a:p>
          <a:p>
            <a:pPr lvl="1"/>
            <a:r>
              <a:rPr lang="es-MX" b="1" dirty="0"/>
              <a:t>	45 % en América Latina</a:t>
            </a:r>
            <a:r>
              <a:rPr lang="es-MX" dirty="0"/>
              <a:t> </a:t>
            </a:r>
          </a:p>
          <a:p>
            <a:pPr lvl="1"/>
            <a:r>
              <a:rPr lang="es-MX" b="1" dirty="0"/>
              <a:t>	65 % en Asia</a:t>
            </a:r>
            <a:r>
              <a:rPr lang="es-MX" dirty="0"/>
              <a:t> </a:t>
            </a:r>
          </a:p>
          <a:p>
            <a:pPr lvl="1"/>
            <a:r>
              <a:rPr lang="es-MX" b="1" dirty="0"/>
              <a:t>	75 % en África subsahariana</a:t>
            </a:r>
            <a:r>
              <a:rPr lang="es-MX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2400" dirty="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ED8CF762-2038-401B-9FEE-4FBDD10134BC}"/>
              </a:ext>
            </a:extLst>
          </p:cNvPr>
          <p:cNvSpPr/>
          <p:nvPr/>
        </p:nvSpPr>
        <p:spPr>
          <a:xfrm>
            <a:off x="102559" y="996072"/>
            <a:ext cx="12192000" cy="83099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sz="2400" dirty="0"/>
              <a:t>La desigualdad de género en el acceso a recursos productivos tiene efectos  económicos y alimentarios</a:t>
            </a:r>
            <a:endParaRPr lang="es-MX" sz="2200" b="1" dirty="0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E13BD49D-5582-474A-828A-BA87A10B81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59" y="1827069"/>
            <a:ext cx="4318612" cy="4860943"/>
          </a:xfrm>
          <a:prstGeom prst="rect">
            <a:avLst/>
          </a:prstGeo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948D9232-3B55-4BB0-8C15-F481EC8D2B38}"/>
              </a:ext>
            </a:extLst>
          </p:cNvPr>
          <p:cNvSpPr/>
          <p:nvPr/>
        </p:nvSpPr>
        <p:spPr>
          <a:xfrm>
            <a:off x="5472022" y="4795897"/>
            <a:ext cx="6617419" cy="178510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sz="2200" dirty="0"/>
              <a:t>FAO (2011</a:t>
            </a:r>
            <a:r>
              <a:rPr lang="es-MX" sz="2200"/>
              <a:t>) </a:t>
            </a:r>
          </a:p>
          <a:p>
            <a:r>
              <a:rPr lang="es-MX" sz="2200" b="1">
                <a:solidFill>
                  <a:srgbClr val="FF0000"/>
                </a:solidFill>
              </a:rPr>
              <a:t>+</a:t>
            </a:r>
            <a:r>
              <a:rPr lang="es-MX" sz="2200" b="1" dirty="0">
                <a:solidFill>
                  <a:srgbClr val="FF0000"/>
                </a:solidFill>
              </a:rPr>
              <a:t>20–30 % en rendimientos con igualdad de acceso a recursos</a:t>
            </a:r>
          </a:p>
          <a:p>
            <a:r>
              <a:rPr lang="es-MX" sz="2200" b="1" dirty="0">
                <a:solidFill>
                  <a:srgbClr val="002060"/>
                </a:solidFill>
              </a:rPr>
              <a:t>+2.5–4 % </a:t>
            </a:r>
            <a:r>
              <a:rPr lang="es-MX" sz="2200" dirty="0">
                <a:solidFill>
                  <a:srgbClr val="002060"/>
                </a:solidFill>
              </a:rPr>
              <a:t>en producción agrícola total </a:t>
            </a:r>
          </a:p>
          <a:p>
            <a:r>
              <a:rPr lang="es-MX" sz="2200" b="1" dirty="0">
                <a:solidFill>
                  <a:schemeClr val="accent6">
                    <a:lumMod val="75000"/>
                  </a:schemeClr>
                </a:solidFill>
              </a:rPr>
              <a:t>−12–17 % en personas con hambre </a:t>
            </a:r>
            <a:endParaRPr lang="es-MX" dirty="0"/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3BE5976A-C9E9-49D8-A54D-AF521904F8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5054" y="132795"/>
            <a:ext cx="2663855" cy="59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9840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Imagen 92"/>
          <p:cNvPicPr/>
          <p:nvPr/>
        </p:nvPicPr>
        <p:blipFill>
          <a:blip r:embed="rId2"/>
          <a:srcRect l="1145" t="31241" r="22325" b="24705"/>
          <a:stretch/>
        </p:blipFill>
        <p:spPr>
          <a:xfrm>
            <a:off x="183091" y="57151"/>
            <a:ext cx="3098278" cy="752958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883C034-B49E-4647-B939-4AD737EC19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035" y="114259"/>
            <a:ext cx="638741" cy="63874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57A6B74-069D-4C74-86C0-63D0E26419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9" y="6325819"/>
            <a:ext cx="827883" cy="445294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2763026-D1D2-4ED6-8F6C-C7E997657857}"/>
              </a:ext>
            </a:extLst>
          </p:cNvPr>
          <p:cNvSpPr txBox="1"/>
          <p:nvPr/>
        </p:nvSpPr>
        <p:spPr>
          <a:xfrm>
            <a:off x="4511442" y="169233"/>
            <a:ext cx="30982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rgbClr val="691932"/>
                </a:solidFill>
                <a:latin typeface="Noto Sans"/>
              </a:rPr>
              <a:t>DIA MUNDIAL DEL AGUA 2026</a:t>
            </a:r>
          </a:p>
          <a:p>
            <a:pPr algn="ctr"/>
            <a:r>
              <a:rPr lang="es-ES" sz="1100" b="1" dirty="0">
                <a:solidFill>
                  <a:srgbClr val="691932"/>
                </a:solidFill>
                <a:latin typeface="Noto Sans"/>
              </a:rPr>
              <a:t>DONDE FLUYE EL AGUA, CRECE LA IGUALDAD</a:t>
            </a:r>
            <a:endParaRPr lang="es-MX" sz="1100" b="1" dirty="0">
              <a:solidFill>
                <a:srgbClr val="691932"/>
              </a:solidFill>
              <a:latin typeface="Noto Sans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82E100A7-A55A-4BC3-BDC5-7F0D12FAD4AF}"/>
              </a:ext>
            </a:extLst>
          </p:cNvPr>
          <p:cNvSpPr/>
          <p:nvPr/>
        </p:nvSpPr>
        <p:spPr>
          <a:xfrm>
            <a:off x="4003964" y="5348137"/>
            <a:ext cx="7906050" cy="120032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s-MX" altLang="es-MX" sz="2400" b="1" dirty="0">
              <a:solidFill>
                <a:srgbClr val="FF0000"/>
              </a:solidFill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altLang="es-MX" sz="2400" b="1" dirty="0">
                <a:solidFill>
                  <a:srgbClr val="FF0000"/>
                </a:solidFill>
              </a:rPr>
              <a:t>Las unidades con menor superficie sembrada tuvieron menos acceso al riego (INEGI, 2024)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386D07CF-58B6-401D-B0A3-3BC934A650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59" y="1665699"/>
            <a:ext cx="1977949" cy="3928511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1E25781E-665B-4F24-B77B-91A1E51377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224" y="2341487"/>
            <a:ext cx="2565904" cy="2175025"/>
          </a:xfrm>
          <a:prstGeom prst="rect">
            <a:avLst/>
          </a:prstGeom>
          <a:ln>
            <a:solidFill>
              <a:srgbClr val="92D050"/>
            </a:solidFill>
          </a:ln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5B6E7992-7254-42AA-B0AC-64187B4C99EF}"/>
              </a:ext>
            </a:extLst>
          </p:cNvPr>
          <p:cNvSpPr/>
          <p:nvPr/>
        </p:nvSpPr>
        <p:spPr>
          <a:xfrm>
            <a:off x="5003611" y="1210513"/>
            <a:ext cx="6906403" cy="378565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sz="2400" dirty="0"/>
              <a:t>En</a:t>
            </a:r>
            <a:r>
              <a:rPr lang="es-MX" sz="2400" b="1" dirty="0"/>
              <a:t> México,</a:t>
            </a:r>
            <a:endParaRPr lang="es-MX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/>
              <a:t>las mujeres participan en la producción y el riego, pero enfrentan barreras en </a:t>
            </a:r>
            <a:r>
              <a:rPr lang="es-MX" sz="2400" b="1" dirty="0"/>
              <a:t>tierra, agua y decisión</a:t>
            </a:r>
            <a:r>
              <a:rPr lang="es-MX" sz="2400" dirty="0"/>
              <a:t> (Ruiz Meza, 2013).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b="1" dirty="0">
                <a:solidFill>
                  <a:srgbClr val="FF0000"/>
                </a:solidFill>
              </a:rPr>
              <a:t>15.2%</a:t>
            </a:r>
            <a:r>
              <a:rPr lang="es-MX" altLang="es-MX" sz="2400" b="1" dirty="0">
                <a:solidFill>
                  <a:srgbClr val="FF0000"/>
                </a:solidFill>
              </a:rPr>
              <a:t> </a:t>
            </a:r>
            <a:r>
              <a:rPr lang="es-MX" sz="2400" b="1" dirty="0">
                <a:solidFill>
                  <a:srgbClr val="FF0000"/>
                </a:solidFill>
              </a:rPr>
              <a:t> de la fuerza laboral del sector primario: 980,951 mujeres rurales (SAGAR, 2025)</a:t>
            </a:r>
          </a:p>
          <a:p>
            <a:endParaRPr lang="es-MX" altLang="es-MX" sz="2400" dirty="0">
              <a:solidFill>
                <a:prstClr val="black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MX" sz="2400" dirty="0"/>
              <a:t>De 4.6 millones de unidades agropecuarias,  </a:t>
            </a:r>
            <a:r>
              <a:rPr lang="es-MX" altLang="es-MX" sz="2400" b="1" dirty="0">
                <a:solidFill>
                  <a:prstClr val="black"/>
                </a:solidFill>
              </a:rPr>
              <a:t>19 %</a:t>
            </a:r>
            <a:r>
              <a:rPr lang="es-MX" altLang="es-MX" sz="2400" dirty="0">
                <a:solidFill>
                  <a:prstClr val="black"/>
                </a:solidFill>
              </a:rPr>
              <a:t> están dirigidas por mujeres </a:t>
            </a:r>
            <a:r>
              <a:rPr lang="es-MX" altLang="es-MX" sz="2400" b="1" dirty="0">
                <a:solidFill>
                  <a:prstClr val="black"/>
                </a:solidFill>
              </a:rPr>
              <a:t>(INEGI, 2024)</a:t>
            </a:r>
            <a:endParaRPr lang="es-MX" sz="2400" dirty="0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49117C4D-9BB2-4AC5-A2AB-F9FF8D0FF4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633" y="169233"/>
            <a:ext cx="2663855" cy="59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4884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Imagen 92"/>
          <p:cNvPicPr/>
          <p:nvPr/>
        </p:nvPicPr>
        <p:blipFill>
          <a:blip r:embed="rId2"/>
          <a:srcRect l="1145" t="31241" r="22325" b="24705"/>
          <a:stretch/>
        </p:blipFill>
        <p:spPr>
          <a:xfrm>
            <a:off x="183091" y="57151"/>
            <a:ext cx="3098278" cy="752958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883C034-B49E-4647-B939-4AD737EC19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035" y="114259"/>
            <a:ext cx="638741" cy="63874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57A6B74-069D-4C74-86C0-63D0E26419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9" y="6325819"/>
            <a:ext cx="827883" cy="445294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2763026-D1D2-4ED6-8F6C-C7E997657857}"/>
              </a:ext>
            </a:extLst>
          </p:cNvPr>
          <p:cNvSpPr txBox="1"/>
          <p:nvPr/>
        </p:nvSpPr>
        <p:spPr>
          <a:xfrm>
            <a:off x="4511442" y="169233"/>
            <a:ext cx="30982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rgbClr val="691932"/>
                </a:solidFill>
                <a:latin typeface="Noto Sans"/>
              </a:rPr>
              <a:t>DIA MUNDIAL DEL AGUA 2026</a:t>
            </a:r>
          </a:p>
          <a:p>
            <a:pPr algn="ctr"/>
            <a:r>
              <a:rPr lang="es-ES" sz="1100" b="1" dirty="0">
                <a:solidFill>
                  <a:srgbClr val="691932"/>
                </a:solidFill>
                <a:latin typeface="Noto Sans"/>
              </a:rPr>
              <a:t>DONDE FLUYE EL AGUA, CRECE LA IGUALDAD</a:t>
            </a:r>
            <a:endParaRPr lang="es-MX" sz="1100" b="1" dirty="0">
              <a:solidFill>
                <a:srgbClr val="691932"/>
              </a:solidFill>
              <a:latin typeface="Noto Sans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2B5F6E46-50FD-4FE2-9128-24F62E5F9F97}"/>
              </a:ext>
            </a:extLst>
          </p:cNvPr>
          <p:cNvSpPr/>
          <p:nvPr/>
        </p:nvSpPr>
        <p:spPr>
          <a:xfrm>
            <a:off x="183091" y="1017149"/>
            <a:ext cx="11415946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MX" sz="2800" dirty="0"/>
              <a:t>En la organización de la irrigación, no en el sistema de irrigación </a:t>
            </a:r>
            <a:r>
              <a:rPr lang="es-MX" dirty="0"/>
              <a:t>(Long, 2007, p.67)</a:t>
            </a:r>
            <a:endParaRPr lang="es-MX" b="1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E77B8F1-2DD7-46A8-90C5-674C54201EC1}"/>
              </a:ext>
            </a:extLst>
          </p:cNvPr>
          <p:cNvSpPr/>
          <p:nvPr/>
        </p:nvSpPr>
        <p:spPr>
          <a:xfrm>
            <a:off x="4145864" y="2880441"/>
            <a:ext cx="2518965" cy="23083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sz="2400" dirty="0"/>
              <a:t>Atributos sociales-culturales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 sz="2400" dirty="0"/>
              <a:t>Derechos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 sz="2400" dirty="0"/>
              <a:t>Jerarquías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 sz="2400" dirty="0"/>
              <a:t>Autoridad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 sz="2400" dirty="0"/>
              <a:t>Pertenencia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560AC466-D691-45C0-8C14-63DF7FFBDDB7}"/>
              </a:ext>
            </a:extLst>
          </p:cNvPr>
          <p:cNvSpPr/>
          <p:nvPr/>
        </p:nvSpPr>
        <p:spPr>
          <a:xfrm>
            <a:off x="183091" y="2844012"/>
            <a:ext cx="2674188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sz="2400" dirty="0"/>
              <a:t>Atributos físicos y  técnicos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 sz="2400" dirty="0"/>
              <a:t>Canal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 sz="2400" dirty="0"/>
              <a:t>Volumen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 sz="2400" dirty="0"/>
              <a:t>Turno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 sz="2400" dirty="0"/>
              <a:t>Eficiencia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421837CD-D4D1-4D5E-A3E3-F9B188026732}"/>
              </a:ext>
            </a:extLst>
          </p:cNvPr>
          <p:cNvSpPr/>
          <p:nvPr/>
        </p:nvSpPr>
        <p:spPr>
          <a:xfrm>
            <a:off x="102559" y="1932074"/>
            <a:ext cx="2936312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dirty="0"/>
              <a:t>La infraestructura distribuye agua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8BE681F7-A4F4-4924-9884-37851692FD84}"/>
              </a:ext>
            </a:extLst>
          </p:cNvPr>
          <p:cNvSpPr/>
          <p:nvPr/>
        </p:nvSpPr>
        <p:spPr>
          <a:xfrm>
            <a:off x="1439620" y="5602608"/>
            <a:ext cx="9024222" cy="120032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sz="2400" dirty="0">
                <a:solidFill>
                  <a:srgbClr val="FF0000"/>
                </a:solidFill>
              </a:rPr>
              <a:t>El acceso al agua no depende sólo de la infraestructura,</a:t>
            </a:r>
          </a:p>
          <a:p>
            <a:r>
              <a:rPr lang="es-MX" sz="2400" dirty="0">
                <a:solidFill>
                  <a:srgbClr val="FF0000"/>
                </a:solidFill>
              </a:rPr>
              <a:t>sino también de las formas de organización que hacen posible administrar,  repartir, vigilar y sostener el sistema (Palerm et al., 2000)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DB0979B-4BD0-4EAE-A487-29AC66C062C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00" t="35104" r="36925" b="16763"/>
          <a:stretch/>
        </p:blipFill>
        <p:spPr>
          <a:xfrm>
            <a:off x="7529816" y="1682407"/>
            <a:ext cx="4399189" cy="3776283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42BCAFB0-596D-4025-A2FC-04C4725CD18B}"/>
              </a:ext>
            </a:extLst>
          </p:cNvPr>
          <p:cNvSpPr/>
          <p:nvPr/>
        </p:nvSpPr>
        <p:spPr>
          <a:xfrm>
            <a:off x="3651649" y="1885908"/>
            <a:ext cx="3647217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MX" dirty="0"/>
              <a:t>Las instituciones distribuyen acceso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14ECE857-45BC-4AD6-A0EA-BD46E757DF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633" y="169233"/>
            <a:ext cx="2663855" cy="59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561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Imagen 92"/>
          <p:cNvPicPr/>
          <p:nvPr/>
        </p:nvPicPr>
        <p:blipFill>
          <a:blip r:embed="rId2"/>
          <a:srcRect l="1145" t="31241" r="22325" b="24705"/>
          <a:stretch/>
        </p:blipFill>
        <p:spPr>
          <a:xfrm>
            <a:off x="183091" y="57151"/>
            <a:ext cx="3098278" cy="752958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883C034-B49E-4647-B939-4AD737EC19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035" y="114259"/>
            <a:ext cx="638741" cy="63874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57A6B74-069D-4C74-86C0-63D0E26419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9" y="6325819"/>
            <a:ext cx="827883" cy="445294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2763026-D1D2-4ED6-8F6C-C7E997657857}"/>
              </a:ext>
            </a:extLst>
          </p:cNvPr>
          <p:cNvSpPr txBox="1"/>
          <p:nvPr/>
        </p:nvSpPr>
        <p:spPr>
          <a:xfrm>
            <a:off x="4511442" y="169233"/>
            <a:ext cx="30982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rgbClr val="691932"/>
                </a:solidFill>
                <a:latin typeface="Noto Sans"/>
              </a:rPr>
              <a:t>DIA MUNDIAL DEL AGUA 2026</a:t>
            </a:r>
          </a:p>
          <a:p>
            <a:pPr algn="ctr"/>
            <a:r>
              <a:rPr lang="es-ES" sz="1100" b="1" dirty="0">
                <a:solidFill>
                  <a:srgbClr val="691932"/>
                </a:solidFill>
                <a:latin typeface="Noto Sans"/>
              </a:rPr>
              <a:t>DONDE FLUYE EL AGUA, CRECE LA IGUALDAD</a:t>
            </a:r>
            <a:endParaRPr lang="es-MX" sz="1100" b="1" dirty="0">
              <a:solidFill>
                <a:srgbClr val="691932"/>
              </a:solidFill>
              <a:latin typeface="Noto Sans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332C7C9D-F0D5-4D84-84E1-1A1DBF3DE0D1}"/>
              </a:ext>
            </a:extLst>
          </p:cNvPr>
          <p:cNvSpPr/>
          <p:nvPr/>
        </p:nvSpPr>
        <p:spPr>
          <a:xfrm>
            <a:off x="280257" y="970864"/>
            <a:ext cx="7738820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sz="2400" b="1" dirty="0"/>
              <a:t>El padrón de usuarios como tecnología de gobierno y expresión de desigualdad de género</a:t>
            </a:r>
          </a:p>
          <a:p>
            <a:endParaRPr lang="es-MX" sz="2400" b="1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A5508434-5769-4A24-8E34-CD6F1ABD5EE7}"/>
              </a:ext>
            </a:extLst>
          </p:cNvPr>
          <p:cNvSpPr/>
          <p:nvPr/>
        </p:nvSpPr>
        <p:spPr>
          <a:xfrm>
            <a:off x="292963" y="2438596"/>
            <a:ext cx="3603442" cy="267765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s-MX" sz="2400" b="1" dirty="0"/>
              <a:t>Presencia en el padrón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 sz="2400" b="1" dirty="0"/>
              <a:t>Superficie irrigable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 sz="2400" b="1" dirty="0"/>
              <a:t>Acceso efectivo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 sz="2400" b="1" dirty="0"/>
              <a:t>Capacidad de decisión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 sz="2400" b="1" dirty="0"/>
              <a:t>Reglas de pertenencia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 sz="2400" b="1" dirty="0"/>
              <a:t>Formas de titularidad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 sz="2400" b="1" dirty="0"/>
              <a:t>Jerarquías de acceso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B5754EB1-8135-4331-A2EC-CE606BA8730D}"/>
              </a:ext>
            </a:extLst>
          </p:cNvPr>
          <p:cNvSpPr/>
          <p:nvPr/>
        </p:nvSpPr>
        <p:spPr>
          <a:xfrm>
            <a:off x="4668582" y="2668569"/>
            <a:ext cx="3512582" cy="252376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br>
              <a:rPr lang="es-MX" dirty="0"/>
            </a:br>
            <a:r>
              <a:rPr lang="es-MX" sz="2800" b="1" dirty="0">
                <a:solidFill>
                  <a:srgbClr val="FF0000"/>
                </a:solidFill>
              </a:rPr>
              <a:t>No basta con mirar el padrón local; hay que mirar la arquitectura institucional que lo hace posible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46890045-A90C-44F1-A4BE-0D146C21F2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942" y="1173063"/>
            <a:ext cx="3594801" cy="551478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2" name="Flecha: a la derecha 11">
            <a:extLst>
              <a:ext uri="{FF2B5EF4-FFF2-40B4-BE49-F238E27FC236}">
                <a16:creationId xmlns:a16="http://schemas.microsoft.com/office/drawing/2014/main" id="{EC962344-43B0-4B3B-939D-358C3B643316}"/>
              </a:ext>
            </a:extLst>
          </p:cNvPr>
          <p:cNvSpPr/>
          <p:nvPr/>
        </p:nvSpPr>
        <p:spPr>
          <a:xfrm>
            <a:off x="3933317" y="3480567"/>
            <a:ext cx="388189" cy="69011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8E79EF11-FED3-47FD-8C64-362806FCD2B4}"/>
              </a:ext>
            </a:extLst>
          </p:cNvPr>
          <p:cNvSpPr/>
          <p:nvPr/>
        </p:nvSpPr>
        <p:spPr>
          <a:xfrm>
            <a:off x="1989935" y="5771821"/>
            <a:ext cx="6096000" cy="110799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s-MX" sz="2200" dirty="0"/>
              <a:t>La asignación del riego no es  neutral: organiza pertenencias, superficies reconocidas y formas de autoridad</a:t>
            </a:r>
          </a:p>
        </p:txBody>
      </p:sp>
    </p:spTree>
    <p:extLst>
      <p:ext uri="{BB962C8B-B14F-4D97-AF65-F5344CB8AC3E}">
        <p14:creationId xmlns:p14="http://schemas.microsoft.com/office/powerpoint/2010/main" val="25962659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E1FA2CB8-64FC-3D4B-78AB-BA72164782D4}"/>
              </a:ext>
            </a:extLst>
          </p:cNvPr>
          <p:cNvSpPr/>
          <p:nvPr/>
        </p:nvSpPr>
        <p:spPr>
          <a:xfrm>
            <a:off x="380808" y="929599"/>
            <a:ext cx="11609909" cy="575916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1D8F8EC-D94F-4ED1-91B9-CC7AA8172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808" y="929599"/>
            <a:ext cx="7995441" cy="581414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7CF50C9-E921-452B-B3DC-D4D2C386D081}"/>
              </a:ext>
            </a:extLst>
          </p:cNvPr>
          <p:cNvPicPr/>
          <p:nvPr/>
        </p:nvPicPr>
        <p:blipFill>
          <a:blip r:embed="rId3"/>
          <a:srcRect l="1145" t="31241" r="22325" b="24705"/>
          <a:stretch/>
        </p:blipFill>
        <p:spPr>
          <a:xfrm>
            <a:off x="183091" y="57151"/>
            <a:ext cx="3098278" cy="752958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9523568-07DD-4BE3-A9F8-A3478ACCB1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035" y="114259"/>
            <a:ext cx="638741" cy="638741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84F6B40C-EB5B-4561-A577-31F7169FFA4D}"/>
              </a:ext>
            </a:extLst>
          </p:cNvPr>
          <p:cNvSpPr txBox="1"/>
          <p:nvPr/>
        </p:nvSpPr>
        <p:spPr>
          <a:xfrm>
            <a:off x="4511442" y="169233"/>
            <a:ext cx="30982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rgbClr val="691932"/>
                </a:solidFill>
                <a:latin typeface="Noto Sans"/>
              </a:rPr>
              <a:t>DIA MUNDIAL DEL AGUA 2026</a:t>
            </a:r>
          </a:p>
          <a:p>
            <a:pPr algn="ctr"/>
            <a:r>
              <a:rPr lang="es-ES" sz="1100" b="1" dirty="0">
                <a:solidFill>
                  <a:srgbClr val="691932"/>
                </a:solidFill>
                <a:latin typeface="Noto Sans"/>
              </a:rPr>
              <a:t>DONDE FLUYE EL AGUA, CRECE LA IGUALDAD</a:t>
            </a:r>
            <a:endParaRPr lang="es-MX" sz="1100" b="1" dirty="0">
              <a:solidFill>
                <a:srgbClr val="691932"/>
              </a:solidFill>
              <a:latin typeface="Noto Sans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CB35E74B-9305-464B-8A2B-A0B00D019C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890" y="30777"/>
            <a:ext cx="2934853" cy="657705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49E56D39-2888-4995-AAFA-EDC2CAA429DF}"/>
              </a:ext>
            </a:extLst>
          </p:cNvPr>
          <p:cNvSpPr/>
          <p:nvPr/>
        </p:nvSpPr>
        <p:spPr>
          <a:xfrm>
            <a:off x="8376249" y="2099642"/>
            <a:ext cx="329208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s-MX" sz="2400" dirty="0"/>
              <a:t> Ubicado en el módulo I</a:t>
            </a:r>
          </a:p>
          <a:p>
            <a:r>
              <a:rPr lang="es-MX" sz="2400" dirty="0"/>
              <a:t> Canal Rojano DR056-Atoyac-Zahuapan</a:t>
            </a:r>
          </a:p>
          <a:p>
            <a:endParaRPr lang="es-MX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s-MX" sz="2400" dirty="0"/>
              <a:t>139 personas  usuarias</a:t>
            </a:r>
          </a:p>
          <a:p>
            <a:pPr>
              <a:buFont typeface="Arial" panose="020B0604020202020204" pitchFamily="34" charset="0"/>
              <a:buChar char="•"/>
            </a:pPr>
            <a:endParaRPr lang="es-MX" sz="2400" dirty="0"/>
          </a:p>
          <a:p>
            <a:pPr lvl="1"/>
            <a:r>
              <a:rPr lang="es-MX" sz="2400" dirty="0"/>
              <a:t>7.52%  del módulo I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s-MX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s-MX" sz="2400" dirty="0"/>
              <a:t>114.3255 ha</a:t>
            </a:r>
          </a:p>
          <a:p>
            <a:r>
              <a:rPr lang="es-MX" sz="2400" dirty="0"/>
              <a:t> 	8.18% de la superficie del módulo I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E3C25283-5995-487C-A76E-DD9CB1A73327}"/>
              </a:ext>
            </a:extLst>
          </p:cNvPr>
          <p:cNvSpPr/>
          <p:nvPr/>
        </p:nvSpPr>
        <p:spPr>
          <a:xfrm>
            <a:off x="8192409" y="1082423"/>
            <a:ext cx="39995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dirty="0"/>
              <a:t>-</a:t>
            </a:r>
            <a:r>
              <a:rPr lang="es-MX" sz="2400" b="1" dirty="0"/>
              <a:t>Ejido San Matero Ayecac</a:t>
            </a:r>
          </a:p>
        </p:txBody>
      </p:sp>
    </p:spTree>
    <p:extLst>
      <p:ext uri="{BB962C8B-B14F-4D97-AF65-F5344CB8AC3E}">
        <p14:creationId xmlns:p14="http://schemas.microsoft.com/office/powerpoint/2010/main" val="6820616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Imagen 92"/>
          <p:cNvPicPr/>
          <p:nvPr/>
        </p:nvPicPr>
        <p:blipFill>
          <a:blip r:embed="rId2"/>
          <a:srcRect l="1145" t="31241" r="22325" b="24705"/>
          <a:stretch/>
        </p:blipFill>
        <p:spPr>
          <a:xfrm>
            <a:off x="183091" y="57151"/>
            <a:ext cx="3098278" cy="752958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883C034-B49E-4647-B939-4AD737EC19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035" y="114259"/>
            <a:ext cx="638741" cy="63874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57A6B74-069D-4C74-86C0-63D0E26419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9" y="6325819"/>
            <a:ext cx="827883" cy="445294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2763026-D1D2-4ED6-8F6C-C7E997657857}"/>
              </a:ext>
            </a:extLst>
          </p:cNvPr>
          <p:cNvSpPr txBox="1"/>
          <p:nvPr/>
        </p:nvSpPr>
        <p:spPr>
          <a:xfrm>
            <a:off x="4511442" y="169233"/>
            <a:ext cx="30982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rgbClr val="691932"/>
                </a:solidFill>
                <a:latin typeface="Noto Sans"/>
              </a:rPr>
              <a:t>DIA MUNDIAL DEL AGUA 2026</a:t>
            </a:r>
          </a:p>
          <a:p>
            <a:pPr algn="ctr"/>
            <a:r>
              <a:rPr lang="es-ES" sz="1100" b="1" dirty="0">
                <a:solidFill>
                  <a:srgbClr val="691932"/>
                </a:solidFill>
                <a:latin typeface="Noto Sans"/>
              </a:rPr>
              <a:t>DONDE FLUYE EL AGUA, CRECE LA IGUALDAD</a:t>
            </a:r>
            <a:endParaRPr lang="es-MX" sz="1100" b="1" dirty="0">
              <a:solidFill>
                <a:srgbClr val="691932"/>
              </a:solidFill>
              <a:latin typeface="Noto Sans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2E760FA-4018-43C2-A4C4-7503F3BFE6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386" y="72245"/>
            <a:ext cx="752959" cy="752959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91E8730B-C92E-4E22-AC25-433C49F79515}"/>
              </a:ext>
            </a:extLst>
          </p:cNvPr>
          <p:cNvSpPr/>
          <p:nvPr/>
        </p:nvSpPr>
        <p:spPr>
          <a:xfrm>
            <a:off x="688079" y="1670716"/>
            <a:ext cx="28889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MX" dirty="0"/>
          </a:p>
        </p:txBody>
      </p:sp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3602A0E4-F2B5-4F03-BF5B-BD45B8D49A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7550307"/>
              </p:ext>
            </p:extLst>
          </p:nvPr>
        </p:nvGraphicFramePr>
        <p:xfrm>
          <a:off x="195820" y="2063589"/>
          <a:ext cx="9059017" cy="3383280"/>
        </p:xfrm>
        <a:graphic>
          <a:graphicData uri="http://schemas.openxmlformats.org/drawingml/2006/table">
            <a:tbl>
              <a:tblPr/>
              <a:tblGrid>
                <a:gridCol w="2181061">
                  <a:extLst>
                    <a:ext uri="{9D8B030D-6E8A-4147-A177-3AD203B41FA5}">
                      <a16:colId xmlns:a16="http://schemas.microsoft.com/office/drawing/2014/main" val="763514529"/>
                    </a:ext>
                  </a:extLst>
                </a:gridCol>
                <a:gridCol w="2368959">
                  <a:extLst>
                    <a:ext uri="{9D8B030D-6E8A-4147-A177-3AD203B41FA5}">
                      <a16:colId xmlns:a16="http://schemas.microsoft.com/office/drawing/2014/main" val="117771267"/>
                    </a:ext>
                  </a:extLst>
                </a:gridCol>
                <a:gridCol w="2216345">
                  <a:extLst>
                    <a:ext uri="{9D8B030D-6E8A-4147-A177-3AD203B41FA5}">
                      <a16:colId xmlns:a16="http://schemas.microsoft.com/office/drawing/2014/main" val="2728598187"/>
                    </a:ext>
                  </a:extLst>
                </a:gridCol>
                <a:gridCol w="2292652">
                  <a:extLst>
                    <a:ext uri="{9D8B030D-6E8A-4147-A177-3AD203B41FA5}">
                      <a16:colId xmlns:a16="http://schemas.microsoft.com/office/drawing/2014/main" val="1370700862"/>
                    </a:ext>
                  </a:extLst>
                </a:gridCol>
              </a:tblGrid>
              <a:tr h="560339">
                <a:tc>
                  <a:txBody>
                    <a:bodyPr/>
                    <a:lstStyle/>
                    <a:p>
                      <a:r>
                        <a:rPr lang="es-MX" sz="2200" dirty="0"/>
                        <a:t>Base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200" dirty="0"/>
                        <a:t>Fuente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200"/>
                        <a:t>Qué registra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200"/>
                        <a:t>Uso en esta ponencia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282154"/>
                  </a:ext>
                </a:extLst>
              </a:tr>
              <a:tr h="560339">
                <a:tc>
                  <a:txBody>
                    <a:bodyPr/>
                    <a:lstStyle/>
                    <a:p>
                      <a:r>
                        <a:rPr lang="es-MX" sz="2200" b="1" dirty="0"/>
                        <a:t>Reconocimiento</a:t>
                      </a:r>
                    </a:p>
                    <a:p>
                      <a:r>
                        <a:rPr lang="es-MX" sz="2200" b="1" dirty="0"/>
                        <a:t>Agrario</a:t>
                      </a:r>
                      <a:endParaRPr lang="es-MX" sz="2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200"/>
                        <a:t>RAN / padrón ejidal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200"/>
                        <a:t>sujetos agrarios / tierra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200"/>
                        <a:t>base principal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2816445"/>
                  </a:ext>
                </a:extLst>
              </a:tr>
              <a:tr h="560339">
                <a:tc>
                  <a:txBody>
                    <a:bodyPr/>
                    <a:lstStyle/>
                    <a:p>
                      <a:r>
                        <a:rPr lang="es-MX" sz="2200" b="1" dirty="0"/>
                        <a:t>Reconocimiento</a:t>
                      </a:r>
                    </a:p>
                    <a:p>
                      <a:r>
                        <a:rPr lang="es-MX" sz="2200" b="1" dirty="0"/>
                        <a:t>hidráulico</a:t>
                      </a:r>
                      <a:endParaRPr lang="es-MX" sz="2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200"/>
                        <a:t>CONAGUA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200"/>
                        <a:t>usuarios / riego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200"/>
                        <a:t>contraste hidráulico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8011111"/>
                  </a:ext>
                </a:extLst>
              </a:tr>
              <a:tr h="980594">
                <a:tc>
                  <a:txBody>
                    <a:bodyPr/>
                    <a:lstStyle/>
                    <a:p>
                      <a:r>
                        <a:rPr lang="es-MX" sz="2200" b="1" dirty="0"/>
                        <a:t>Situación territorial</a:t>
                      </a:r>
                      <a:endParaRPr lang="es-MX" sz="2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200" dirty="0"/>
                        <a:t>Verificación con expertos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200"/>
                        <a:t>registros + observaciones locales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200" dirty="0"/>
                        <a:t>verificación e interpretación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6858269"/>
                  </a:ext>
                </a:extLst>
              </a:tr>
            </a:tbl>
          </a:graphicData>
        </a:graphic>
      </p:graphicFrame>
      <p:sp>
        <p:nvSpPr>
          <p:cNvPr id="13" name="Rectángulo 12">
            <a:extLst>
              <a:ext uri="{FF2B5EF4-FFF2-40B4-BE49-F238E27FC236}">
                <a16:creationId xmlns:a16="http://schemas.microsoft.com/office/drawing/2014/main" id="{D67D88FE-9C6C-4767-8F1D-0CD617538BA8}"/>
              </a:ext>
            </a:extLst>
          </p:cNvPr>
          <p:cNvSpPr/>
          <p:nvPr/>
        </p:nvSpPr>
        <p:spPr>
          <a:xfrm>
            <a:off x="750498" y="5681561"/>
            <a:ext cx="7907847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b="1" dirty="0"/>
              <a:t>Comparar esas capas permite identificar discordancias entre derechos registrados y operación territorial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E908BA73-1A56-4107-B20A-E812416690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633" y="169233"/>
            <a:ext cx="2663855" cy="596974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9F676AAC-C816-4155-A190-B8A95B65DB2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71"/>
          <a:stretch/>
        </p:blipFill>
        <p:spPr>
          <a:xfrm>
            <a:off x="9023023" y="1705534"/>
            <a:ext cx="2691607" cy="48429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B8BEFF10-8126-4C09-A3D1-B06E4F7A1B0D}"/>
              </a:ext>
            </a:extLst>
          </p:cNvPr>
          <p:cNvSpPr txBox="1"/>
          <p:nvPr/>
        </p:nvSpPr>
        <p:spPr>
          <a:xfrm>
            <a:off x="750498" y="1151942"/>
            <a:ext cx="3454600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MX" sz="2400" b="1" dirty="0"/>
              <a:t>El archivo </a:t>
            </a:r>
            <a:r>
              <a:rPr lang="es-MX" sz="2400" b="1" dirty="0" err="1"/>
              <a:t>sociohidráulico</a:t>
            </a:r>
            <a:endParaRPr lang="es-MX" sz="2400" b="1" dirty="0"/>
          </a:p>
        </p:txBody>
      </p:sp>
    </p:spTree>
    <p:extLst>
      <p:ext uri="{BB962C8B-B14F-4D97-AF65-F5344CB8AC3E}">
        <p14:creationId xmlns:p14="http://schemas.microsoft.com/office/powerpoint/2010/main" val="21333203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7825</TotalTime>
  <Words>1160</Words>
  <Application>Microsoft Office PowerPoint</Application>
  <PresentationFormat>Panorámica</PresentationFormat>
  <Paragraphs>181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4" baseType="lpstr">
      <vt:lpstr>Aptos</vt:lpstr>
      <vt:lpstr>Aptos Display</vt:lpstr>
      <vt:lpstr>Arial</vt:lpstr>
      <vt:lpstr>Noto Sans</vt:lpstr>
      <vt:lpstr>Noto Sans Medium</vt:lpstr>
      <vt:lpstr>Noto Sans SemiBold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Guillermo Crespo Pichardo</dc:creator>
  <cp:lastModifiedBy>User</cp:lastModifiedBy>
  <cp:revision>173</cp:revision>
  <dcterms:created xsi:type="dcterms:W3CDTF">2025-03-04T22:04:55Z</dcterms:created>
  <dcterms:modified xsi:type="dcterms:W3CDTF">2026-03-26T15:47:01Z</dcterms:modified>
</cp:coreProperties>
</file>