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Play"/>
      <p:regular r:id="rId25"/>
      <p:bold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Noto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lay-bold.fntdata"/><Relationship Id="rId25" Type="http://schemas.openxmlformats.org/officeDocument/2006/relationships/font" Target="fonts/Play-regular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otoSans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NotoSans-italic.fntdata"/><Relationship Id="rId10" Type="http://schemas.openxmlformats.org/officeDocument/2006/relationships/slide" Target="slides/slide4.xml"/><Relationship Id="rId32" Type="http://schemas.openxmlformats.org/officeDocument/2006/relationships/font" Target="fonts/NotoSans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Noto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a5be86373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3da5be86373_2_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da5be86373_2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da5be86373_2_1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da5be86373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da5be86373_2_1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da5be86373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da5be86373_2_1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da5be86373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da5be86373_2_2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a5be8637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da5be86373_2_2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a5be86373_2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3da5be86373_2_2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a5be86373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3da5be86373_2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da5be86373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da5be86373_2_2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a5be86373_2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da5be86373_2_2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da5be86373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da5be86373_2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a5be86373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da5be86373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a5be86373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da5be86373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da5be86373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da5be86373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a5be86373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3da5be86373_2_1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a5be86373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da5be86373_2_1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a5be86373_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da5be86373_2_1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a5be86373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da5be86373_2_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2._Diapositiva de gráficos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220050" y="1108620"/>
            <a:ext cx="6348780" cy="3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type="title"/>
          </p:nvPr>
        </p:nvSpPr>
        <p:spPr>
          <a:xfrm>
            <a:off x="220050" y="444960"/>
            <a:ext cx="6348780" cy="6631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7" name="Google Shape;87;p19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9" name="Google Shape;89;p19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5" name="Google Shape;105;p22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3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3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20.png"/><Relationship Id="rId8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9419" y="1697910"/>
            <a:ext cx="6865144" cy="28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 rotWithShape="1">
          <a:blip r:embed="rId4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/>
          <p:nvPr/>
        </p:nvSpPr>
        <p:spPr>
          <a:xfrm>
            <a:off x="0" y="811100"/>
            <a:ext cx="91440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6D1CA"/>
              </a:buClr>
              <a:buSzPts val="800"/>
              <a:buFont typeface="Noto Sans"/>
              <a:buNone/>
            </a:pPr>
            <a:r>
              <a:t/>
            </a:r>
            <a:endParaRPr b="1" sz="32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D1CA"/>
              </a:buClr>
              <a:buSzPts val="800"/>
              <a:buFont typeface="Noto Sans"/>
              <a:buNone/>
            </a:pPr>
            <a:r>
              <a:rPr b="1" lang="es-419" sz="3500">
                <a:solidFill>
                  <a:srgbClr val="980000"/>
                </a:solidFill>
                <a:latin typeface="Noto Sans"/>
                <a:ea typeface="Noto Sans"/>
                <a:cs typeface="Noto Sans"/>
                <a:sym typeface="Noto Sans"/>
              </a:rPr>
              <a:t>Hacia un nuevo paradigma hídrico, con visión integral de cuenca</a:t>
            </a:r>
            <a:endParaRPr b="1" sz="3500">
              <a:solidFill>
                <a:srgbClr val="98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1932"/>
              </a:buClr>
              <a:buSzPts val="800"/>
              <a:buFont typeface="Noto Sans"/>
              <a:buNone/>
            </a:pPr>
            <a:r>
              <a:t/>
            </a:r>
            <a:endParaRPr sz="2840"/>
          </a:p>
        </p:txBody>
      </p:sp>
      <p:sp>
        <p:nvSpPr>
          <p:cNvPr id="137" name="Google Shape;137;p26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 u="none" cap="none" strike="noStrike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 u="none" cap="none" strike="noStrike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i="0" sz="800" u="none" cap="none" strike="noStrike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/>
          <p:nvPr/>
        </p:nvSpPr>
        <p:spPr>
          <a:xfrm>
            <a:off x="3840875" y="4414975"/>
            <a:ext cx="41637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980000"/>
                </a:solidFill>
                <a:latin typeface="Noto Sans"/>
                <a:ea typeface="Noto Sans"/>
                <a:cs typeface="Noto Sans"/>
                <a:sym typeface="Noto Sans"/>
              </a:rPr>
              <a:t>Ing. Margarita Arias Osorio</a:t>
            </a:r>
            <a:endParaRPr b="1" sz="1200">
              <a:solidFill>
                <a:srgbClr val="98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980000"/>
                </a:solidFill>
                <a:latin typeface="Noto Sans"/>
                <a:ea typeface="Noto Sans"/>
                <a:cs typeface="Noto Sans"/>
                <a:sym typeface="Noto Sans"/>
              </a:rPr>
              <a:t>Directora General de Operación y Obras </a:t>
            </a:r>
            <a:endParaRPr sz="700">
              <a:solidFill>
                <a:srgbClr val="98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980000"/>
                </a:solidFill>
                <a:latin typeface="Noto Sans"/>
                <a:ea typeface="Noto Sans"/>
                <a:cs typeface="Noto Sans"/>
                <a:sym typeface="Noto Sans"/>
              </a:rPr>
              <a:t>Secretaría</a:t>
            </a:r>
            <a:r>
              <a:rPr lang="es-419" sz="700">
                <a:solidFill>
                  <a:srgbClr val="980000"/>
                </a:solidFill>
                <a:latin typeface="Noto Sans"/>
                <a:ea typeface="Noto Sans"/>
                <a:cs typeface="Noto Sans"/>
                <a:sym typeface="Noto Sans"/>
              </a:rPr>
              <a:t> del Agua del Estado de México</a:t>
            </a:r>
            <a:endParaRPr sz="340">
              <a:solidFill>
                <a:srgbClr val="980000"/>
              </a:solidFill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231325" y="7843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500">
                <a:solidFill>
                  <a:srgbClr val="980000"/>
                </a:solidFill>
                <a:latin typeface="Noto Sans"/>
                <a:ea typeface="Noto Sans"/>
                <a:cs typeface="Noto Sans"/>
                <a:sym typeface="Noto Sans"/>
              </a:rPr>
              <a:t>Agua, territorio y bienestar: </a:t>
            </a:r>
            <a:endParaRPr b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5"/>
          <p:cNvSpPr txBox="1"/>
          <p:nvPr/>
        </p:nvSpPr>
        <p:spPr>
          <a:xfrm>
            <a:off x="392854" y="1561325"/>
            <a:ext cx="3660900" cy="203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Gestión (legalmente, cuasicontrato de cuidado de intereses ajenos sin mandato) en este contexto implica proteger el derecho humano al agua. Requiere equilibrar aspectos ecológicos y sociales. La cuenca es la unidad más funcional para una gestión hídrica integral.</a:t>
            </a:r>
            <a:endParaRPr sz="1600"/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6154" y="677444"/>
            <a:ext cx="4785448" cy="3589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775" y="1275800"/>
            <a:ext cx="5076451" cy="338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6"/>
          <p:cNvPicPr preferRelativeResize="0"/>
          <p:nvPr/>
        </p:nvPicPr>
        <p:blipFill rotWithShape="1">
          <a:blip r:embed="rId4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6"/>
          <p:cNvSpPr txBox="1"/>
          <p:nvPr/>
        </p:nvSpPr>
        <p:spPr>
          <a:xfrm>
            <a:off x="2033775" y="837200"/>
            <a:ext cx="5076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 cap="small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Problemática Actual</a:t>
            </a:r>
            <a:endParaRPr b="1" sz="240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7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7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64" name="Google Shape;26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7"/>
          <p:cNvSpPr txBox="1"/>
          <p:nvPr/>
        </p:nvSpPr>
        <p:spPr>
          <a:xfrm>
            <a:off x="837730" y="677450"/>
            <a:ext cx="4237200" cy="37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El modelo actual presenta desafíos:</a:t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8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600"/>
              <a:buChar char="●"/>
            </a:pPr>
            <a:r>
              <a:rPr lang="es-419" sz="1600">
                <a:solidFill>
                  <a:srgbClr val="980000"/>
                </a:solidFill>
              </a:rPr>
              <a:t>Sobreexplotación de acuíferos,</a:t>
            </a:r>
            <a:endParaRPr sz="1600">
              <a:solidFill>
                <a:srgbClr val="98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600"/>
              <a:buChar char="●"/>
            </a:pPr>
            <a:r>
              <a:rPr lang="es-419" sz="1600">
                <a:solidFill>
                  <a:srgbClr val="980000"/>
                </a:solidFill>
              </a:rPr>
              <a:t>Desigualdad en el acceso al agua,</a:t>
            </a:r>
            <a:endParaRPr sz="1600">
              <a:solidFill>
                <a:srgbClr val="98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600"/>
              <a:buChar char="●"/>
            </a:pPr>
            <a:r>
              <a:rPr lang="es-419" sz="1600">
                <a:solidFill>
                  <a:srgbClr val="980000"/>
                </a:solidFill>
              </a:rPr>
              <a:t>Contaminación,</a:t>
            </a:r>
            <a:endParaRPr sz="1600">
              <a:solidFill>
                <a:srgbClr val="98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600"/>
              <a:buChar char="●"/>
            </a:pPr>
            <a:r>
              <a:rPr lang="es-419" sz="1600">
                <a:solidFill>
                  <a:srgbClr val="980000"/>
                </a:solidFill>
              </a:rPr>
              <a:t>Fragmentación institucional, </a:t>
            </a:r>
            <a:endParaRPr sz="1600">
              <a:solidFill>
                <a:srgbClr val="98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600"/>
              <a:buChar char="●"/>
            </a:pPr>
            <a:r>
              <a:rPr lang="es-419" sz="1600">
                <a:solidFill>
                  <a:srgbClr val="980000"/>
                </a:solidFill>
              </a:rPr>
              <a:t>Infraestructura inhabilitada, </a:t>
            </a:r>
            <a:endParaRPr sz="1600">
              <a:solidFill>
                <a:srgbClr val="98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600"/>
              <a:buChar char="●"/>
            </a:pPr>
            <a:r>
              <a:rPr lang="es-419" sz="1600">
                <a:solidFill>
                  <a:srgbClr val="980000"/>
                </a:solidFill>
              </a:rPr>
              <a:t>Desvinculación entre territorio y gestión. </a:t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La alta dependencia de fuentes externas y la sobreexplotación, como en el Valle de México, demuestran la insostenibilidad. </a:t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La visión actual se basa en gestión sectorial, corto plazo y uso intensivo del recurso.</a:t>
            </a:r>
            <a:endParaRPr sz="1600"/>
          </a:p>
        </p:txBody>
      </p:sp>
      <p:pic>
        <p:nvPicPr>
          <p:cNvPr id="266" name="Google Shape;26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9539" y="677449"/>
            <a:ext cx="2822635" cy="3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75" name="Google Shape;27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1139325" y="462800"/>
            <a:ext cx="6849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 cap="small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Un nuevo Paradigma Hídrico</a:t>
            </a:r>
            <a:endParaRPr b="1" sz="240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n base en lo que sabes de esta presentación, dame una imagen que muestre el nuevo paradigma" id="277" name="Google Shape;277;p38"/>
          <p:cNvPicPr preferRelativeResize="0"/>
          <p:nvPr/>
        </p:nvPicPr>
        <p:blipFill rotWithShape="1">
          <a:blip r:embed="rId7">
            <a:alphaModFix/>
          </a:blip>
          <a:srcRect b="0" l="0" r="0" t="17239"/>
          <a:stretch/>
        </p:blipFill>
        <p:spPr>
          <a:xfrm>
            <a:off x="0" y="931125"/>
            <a:ext cx="9144000" cy="421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9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86" name="Google Shape;28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/>
          <p:nvPr/>
        </p:nvSpPr>
        <p:spPr>
          <a:xfrm>
            <a:off x="226750" y="677700"/>
            <a:ext cx="8917200" cy="3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500">
                <a:solidFill>
                  <a:srgbClr val="691932"/>
                </a:solidFill>
              </a:rPr>
              <a:t>Aspectos Clave del Nuevo Paradigma Hídrico:</a:t>
            </a:r>
            <a:endParaRPr b="1" sz="1500">
              <a:solidFill>
                <a:srgbClr val="691932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691932"/>
              </a:buClr>
              <a:buSzPts val="1500"/>
              <a:buChar char="●"/>
            </a:pPr>
            <a:r>
              <a:rPr b="1" lang="es-419" sz="1500">
                <a:solidFill>
                  <a:srgbClr val="691932"/>
                </a:solidFill>
              </a:rPr>
              <a:t>Prioridad al Derecho Humano:</a:t>
            </a:r>
            <a:r>
              <a:rPr lang="es-419" sz="1500">
                <a:solidFill>
                  <a:srgbClr val="691932"/>
                </a:solidFill>
              </a:rPr>
              <a:t> Garantizar el acceso doméstico, restringiendo la transferencia de concesiones.</a:t>
            </a:r>
            <a:endParaRPr sz="1500">
              <a:solidFill>
                <a:srgbClr val="69193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91932"/>
              </a:buClr>
              <a:buSzPts val="1500"/>
              <a:buChar char="●"/>
            </a:pPr>
            <a:r>
              <a:rPr b="1" lang="es-419" sz="1500">
                <a:solidFill>
                  <a:srgbClr val="691932"/>
                </a:solidFill>
              </a:rPr>
              <a:t>Gestión Integral y Sostenible:</a:t>
            </a:r>
            <a:r>
              <a:rPr lang="es-419" sz="1500">
                <a:solidFill>
                  <a:srgbClr val="691932"/>
                </a:solidFill>
              </a:rPr>
              <a:t> Combinar estructuras naturales y construidas para asegurar la disponibilidad a mediano plazo.</a:t>
            </a:r>
            <a:endParaRPr sz="1500">
              <a:solidFill>
                <a:srgbClr val="69193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91932"/>
              </a:buClr>
              <a:buSzPts val="1500"/>
              <a:buChar char="●"/>
            </a:pPr>
            <a:r>
              <a:rPr b="1" lang="es-419" sz="1500">
                <a:solidFill>
                  <a:srgbClr val="691932"/>
                </a:solidFill>
              </a:rPr>
              <a:t>Reúso y Economía Circular:</a:t>
            </a:r>
            <a:r>
              <a:rPr lang="es-419" sz="1500">
                <a:solidFill>
                  <a:srgbClr val="691932"/>
                </a:solidFill>
              </a:rPr>
              <a:t> Impulsar el tratamiento y la reutilización de aguas residuales para reducir la presión sobre los acuíferos.</a:t>
            </a:r>
            <a:endParaRPr sz="1500">
              <a:solidFill>
                <a:srgbClr val="69193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91932"/>
              </a:buClr>
              <a:buSzPts val="1500"/>
              <a:buChar char="●"/>
            </a:pPr>
            <a:r>
              <a:rPr b="1" lang="es-419" sz="1500">
                <a:solidFill>
                  <a:srgbClr val="691932"/>
                </a:solidFill>
              </a:rPr>
              <a:t>Innovación y Tecnología:</a:t>
            </a:r>
            <a:r>
              <a:rPr lang="es-419" sz="1500">
                <a:solidFill>
                  <a:srgbClr val="691932"/>
                </a:solidFill>
              </a:rPr>
              <a:t> Implementar GIS, telemetría y teledetección para optimizar la eficiencia, detectar fugas y monitorear la humedad del suelo.</a:t>
            </a:r>
            <a:endParaRPr sz="1500">
              <a:solidFill>
                <a:srgbClr val="69193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91932"/>
              </a:buClr>
              <a:buSzPts val="1500"/>
              <a:buChar char="●"/>
            </a:pPr>
            <a:r>
              <a:rPr b="1" lang="es-419" sz="1500">
                <a:solidFill>
                  <a:srgbClr val="691932"/>
                </a:solidFill>
              </a:rPr>
              <a:t>Reforma en el Régimen de Concesiones:</a:t>
            </a:r>
            <a:r>
              <a:rPr lang="es-419" sz="1500">
                <a:solidFill>
                  <a:srgbClr val="691932"/>
                </a:solidFill>
              </a:rPr>
              <a:t> Endurecer el otorgamiento de títulos, prohibir la libre transmisión de derechos y aumentar las sanciones por uso ineficiente.</a:t>
            </a:r>
            <a:endParaRPr sz="1500">
              <a:solidFill>
                <a:srgbClr val="69193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691932"/>
              </a:buClr>
              <a:buSzPts val="1500"/>
              <a:buChar char="●"/>
            </a:pPr>
            <a:r>
              <a:rPr b="1" lang="es-419" sz="1500">
                <a:solidFill>
                  <a:srgbClr val="691932"/>
                </a:solidFill>
              </a:rPr>
              <a:t>Inversión en Infraestructura:</a:t>
            </a:r>
            <a:r>
              <a:rPr lang="es-419" sz="1500">
                <a:solidFill>
                  <a:srgbClr val="691932"/>
                </a:solidFill>
              </a:rPr>
              <a:t> Enfoque en proyectos estratégicos como rehabilitación de presas, alcantarillado y plantas de tratamiento para el saneamiento.</a:t>
            </a:r>
            <a:endParaRPr sz="1500">
              <a:solidFill>
                <a:srgbClr val="69193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me una imagen para esta diapositiva que esquematice lo que dice" id="292" name="Google Shape;292;p40"/>
          <p:cNvPicPr preferRelativeResize="0"/>
          <p:nvPr/>
        </p:nvPicPr>
        <p:blipFill rotWithShape="1">
          <a:blip r:embed="rId3">
            <a:alphaModFix/>
          </a:blip>
          <a:srcRect b="3607" l="18672" r="19108" t="18650"/>
          <a:stretch/>
        </p:blipFill>
        <p:spPr>
          <a:xfrm>
            <a:off x="1251690" y="525050"/>
            <a:ext cx="6640498" cy="46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 rotWithShape="1">
          <a:blip r:embed="rId4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0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97" name="Google Shape;29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0"/>
          <p:cNvSpPr txBox="1"/>
          <p:nvPr/>
        </p:nvSpPr>
        <p:spPr>
          <a:xfrm>
            <a:off x="6293020" y="525050"/>
            <a:ext cx="15993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7800" lIns="75625" spcFirstLastPara="1" rIns="75625" wrap="square" tIns="378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543">
                <a:solidFill>
                  <a:srgbClr val="980000"/>
                </a:solidFill>
              </a:rPr>
              <a:t>E</a:t>
            </a:r>
            <a:r>
              <a:rPr b="1" lang="es-419" sz="1543">
                <a:solidFill>
                  <a:srgbClr val="980000"/>
                </a:solidFill>
              </a:rPr>
              <a:t>n </a:t>
            </a:r>
            <a:r>
              <a:rPr b="1" lang="es-419" sz="1543">
                <a:solidFill>
                  <a:srgbClr val="980000"/>
                </a:solidFill>
              </a:rPr>
              <a:t>r</a:t>
            </a:r>
            <a:r>
              <a:rPr b="1" lang="es-419" sz="1543">
                <a:solidFill>
                  <a:srgbClr val="980000"/>
                </a:solidFill>
              </a:rPr>
              <a:t>esumen</a:t>
            </a:r>
            <a:endParaRPr b="1" sz="1213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5502" y="1135475"/>
            <a:ext cx="5017776" cy="33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1"/>
          <p:cNvPicPr preferRelativeResize="0"/>
          <p:nvPr/>
        </p:nvPicPr>
        <p:blipFill rotWithShape="1">
          <a:blip r:embed="rId4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1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08" name="Google Shape;308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/>
          <p:nvPr/>
        </p:nvSpPr>
        <p:spPr>
          <a:xfrm>
            <a:off x="4621173" y="4040739"/>
            <a:ext cx="2792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 cap="small">
                <a:solidFill>
                  <a:srgbClr val="691932"/>
                </a:solidFill>
                <a:latin typeface="Arial"/>
                <a:ea typeface="Arial"/>
                <a:cs typeface="Arial"/>
                <a:sym typeface="Arial"/>
              </a:rPr>
              <a:t>Conclusiones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2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2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18" name="Google Shape;31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2"/>
          <p:cNvSpPr txBox="1"/>
          <p:nvPr/>
        </p:nvSpPr>
        <p:spPr>
          <a:xfrm>
            <a:off x="769282" y="1111189"/>
            <a:ext cx="7524900" cy="277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El futuro del agua requiere comprender que es un bien común y estratégico, cuya disponibilidad la define el territorio. </a:t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La cuenca es la escala de gestión adecuada, y la gobernanza es fundamental para la sostenibilidad. </a:t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Es urgente atender el nuevo paradigma hídrico.</a:t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</a:rPr>
              <a:t>La Secretaría del Agua del Estado de México se compromete a crear políticas innovadoras que integren territorio, sociedad y naturaleza, buscando una gestión hídrica equitativa, sostenible y con visión de cuenca.</a:t>
            </a:r>
            <a:endParaRPr sz="16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3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28" name="Google Shape;328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3"/>
          <p:cNvSpPr txBox="1"/>
          <p:nvPr/>
        </p:nvSpPr>
        <p:spPr>
          <a:xfrm>
            <a:off x="638108" y="677689"/>
            <a:ext cx="7524818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919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919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499" y="858522"/>
            <a:ext cx="6738400" cy="379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60143" y="14338"/>
            <a:ext cx="2323712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4315" y="70332"/>
            <a:ext cx="242086" cy="24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44" y="4715839"/>
            <a:ext cx="620914" cy="33397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/>
          <p:nvPr/>
        </p:nvSpPr>
        <p:spPr>
          <a:xfrm>
            <a:off x="1048375" y="1376413"/>
            <a:ext cx="69438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"/>
              <a:buNone/>
            </a:pPr>
            <a:r>
              <a:t/>
            </a:r>
            <a:endParaRPr b="1" i="0" sz="2000" u="none" cap="none" strike="noStrike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2747636" y="54889"/>
            <a:ext cx="24852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 u="none" cap="none" strike="noStrike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 u="none" cap="none" strike="noStrike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i="0" sz="800" u="none" cap="none" strike="noStrike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6973" y="-40496"/>
            <a:ext cx="2792047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>
            <p:ph type="ctrTitle"/>
          </p:nvPr>
        </p:nvSpPr>
        <p:spPr>
          <a:xfrm>
            <a:off x="192734" y="726225"/>
            <a:ext cx="86280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1932"/>
              </a:buClr>
              <a:buSzPts val="3000"/>
              <a:buFont typeface="Play"/>
              <a:buNone/>
            </a:pPr>
            <a:r>
              <a:rPr lang="es-419" sz="16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AGUA, TERRITORIO Y BIENESTAR: HACIA UN NUEVO PARADIGMA HÍDRICO CON VISIÓN DE CUENCA</a:t>
            </a:r>
            <a:endParaRPr sz="160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7"/>
          <p:cNvSpPr txBox="1"/>
          <p:nvPr>
            <p:ph idx="1" type="subTitle"/>
          </p:nvPr>
        </p:nvSpPr>
        <p:spPr>
          <a:xfrm>
            <a:off x="192713" y="1666325"/>
            <a:ext cx="4965300" cy="295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FE6D5"/>
              </a:buClr>
              <a:buSzPts val="1800"/>
              <a:buNone/>
            </a:pP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</a:t>
            </a:r>
            <a:r>
              <a:rPr b="1"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agua </a:t>
            </a: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 tiene fronteras; sus estados </a:t>
            </a: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traspasa</a:t>
            </a: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cualquier límite físico. Las acciones de cualquier ser vivo impactan el agua del planeta.</a:t>
            </a:r>
            <a:endParaRPr sz="18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FE6D5"/>
              </a:buClr>
              <a:buSzPts val="1800"/>
              <a:buNone/>
            </a:pP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Ante el cambio climático, el crecimiento urbano y la presión sobre recursos, es indispensable replantear la gestión del agua.</a:t>
            </a:r>
            <a:endParaRPr sz="2600">
              <a:solidFill>
                <a:srgbClr val="980000"/>
              </a:solidFill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8850" y="1637550"/>
            <a:ext cx="2257401" cy="30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 u="none" cap="none" strike="noStrike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 u="none" cap="none" strike="noStrike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i="0" sz="800" u="none" cap="none" strike="noStrike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 txBox="1"/>
          <p:nvPr/>
        </p:nvSpPr>
        <p:spPr>
          <a:xfrm>
            <a:off x="3426500" y="936175"/>
            <a:ext cx="5389800" cy="355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Los microclimas que prevalecían hace más de 20 años están cambiando y desapareciendo a nivel nacional y mundial.</a:t>
            </a:r>
            <a:endParaRPr sz="18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enfoque tradicional de infraestructura y administración sectorial ha mostrado limitaciones, por lo que se requiere una transición hacia un nuevo paradigma hídrico basado en la visión integral de cuenca. </a:t>
            </a:r>
            <a:endParaRPr sz="18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FE6D5"/>
              </a:buClr>
              <a:buSzPts val="1800"/>
              <a:buFont typeface="Arial"/>
              <a:buNone/>
            </a:pPr>
            <a:r>
              <a:rPr lang="es-419" sz="1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agua es vital para la vida, los alimentos, el desarrollo económico y el bienestar social.</a:t>
            </a:r>
            <a:endParaRPr sz="18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0225" y="731600"/>
            <a:ext cx="2921794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73" name="Google Shape;17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9"/>
          <p:cNvSpPr txBox="1"/>
          <p:nvPr/>
        </p:nvSpPr>
        <p:spPr>
          <a:xfrm>
            <a:off x="1562397" y="888603"/>
            <a:ext cx="6019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 cap="small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la Visión Integral de Cuenca</a:t>
            </a:r>
            <a:endParaRPr b="1" sz="240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 rotWithShape="1">
          <a:blip r:embed="rId7">
            <a:alphaModFix/>
          </a:blip>
          <a:srcRect b="14490" l="8202" r="7849" t="1561"/>
          <a:stretch/>
        </p:blipFill>
        <p:spPr>
          <a:xfrm>
            <a:off x="1562362" y="1327203"/>
            <a:ext cx="6019276" cy="297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0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5302900" y="1066301"/>
            <a:ext cx="3663300" cy="277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Una cuenca hidrológica, es el espacio donde ocurre el ciclo del agua, con una estructura natural concebida dentro del los relieves montañosos y donde confluyen escurrimientos hacia un punto común.</a:t>
            </a:r>
            <a:endParaRPr sz="1600">
              <a:solidFill>
                <a:srgbClr val="98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1600">
                <a:solidFill>
                  <a:srgbClr val="980000"/>
                </a:solidFill>
              </a:rPr>
              <a:t>La cuenca, es considerada la unidad más funcional para la gestión del agua, al permitir una visión integral del sistema hídrico.</a:t>
            </a:r>
            <a:r>
              <a:rPr lang="es-419" sz="1500">
                <a:solidFill>
                  <a:srgbClr val="980000"/>
                </a:solidFill>
              </a:rPr>
              <a:t> </a:t>
            </a:r>
            <a:endParaRPr sz="1500">
              <a:solidFill>
                <a:srgbClr val="980000"/>
              </a:solidFill>
            </a:endParaRPr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325" y="1042101"/>
            <a:ext cx="5110675" cy="278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95" name="Google Shape;19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/>
        </p:nvSpPr>
        <p:spPr>
          <a:xfrm>
            <a:off x="401250" y="998700"/>
            <a:ext cx="4371300" cy="330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Más allá de lo físico, la Cuenca es: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lang="es-419" sz="1500">
                <a:solidFill>
                  <a:srgbClr val="980000"/>
                </a:solidFill>
              </a:rPr>
              <a:t>Un espacio social y cultural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lang="es-419" sz="1500">
                <a:solidFill>
                  <a:srgbClr val="980000"/>
                </a:solidFill>
              </a:rPr>
              <a:t>Un sistema ecológico interdependiente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lang="es-419" sz="1500">
                <a:solidFill>
                  <a:srgbClr val="980000"/>
                </a:solidFill>
              </a:rPr>
              <a:t>Un territorio de gestión compartida</a:t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El agua es esencial y debe entenderse en relación con: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lang="es-419" sz="1500">
                <a:solidFill>
                  <a:srgbClr val="980000"/>
                </a:solidFill>
              </a:rPr>
              <a:t>El suelo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lang="es-419" sz="1500">
                <a:solidFill>
                  <a:srgbClr val="980000"/>
                </a:solidFill>
              </a:rPr>
              <a:t>La biodiversidad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lang="es-419" sz="1500">
                <a:solidFill>
                  <a:srgbClr val="980000"/>
                </a:solidFill>
              </a:rPr>
              <a:t>El clima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lang="es-419" sz="1500">
                <a:solidFill>
                  <a:srgbClr val="980000"/>
                </a:solidFill>
              </a:rPr>
              <a:t>Las actividades humanas (socioculturales, socio-organizativas, agrorurales, político-económicas)</a:t>
            </a:r>
            <a:endParaRPr sz="1500">
              <a:solidFill>
                <a:srgbClr val="980000"/>
              </a:solidFill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6774" y="1033242"/>
            <a:ext cx="4193649" cy="3147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/>
        </p:nvSpPr>
        <p:spPr>
          <a:xfrm>
            <a:off x="871957" y="1453364"/>
            <a:ext cx="7524900" cy="268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El Estado de México se ubica en 3 regiones hidrológicas: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b="1" lang="es-419" sz="1500">
                <a:solidFill>
                  <a:srgbClr val="980000"/>
                </a:solidFill>
              </a:rPr>
              <a:t>RH-12 Lerma-Santiago:</a:t>
            </a:r>
            <a:r>
              <a:rPr lang="es-419" sz="1500">
                <a:solidFill>
                  <a:srgbClr val="980000"/>
                </a:solidFill>
              </a:rPr>
              <a:t> Incluye el alto Lerma, vital para el suministro de agua y los acuíferos del Valle de Toluca.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b="1" lang="es-419" sz="1500">
                <a:solidFill>
                  <a:srgbClr val="980000"/>
                </a:solidFill>
              </a:rPr>
              <a:t>RH-18 Balsas:</a:t>
            </a:r>
            <a:r>
              <a:rPr lang="es-419" sz="1500">
                <a:solidFill>
                  <a:srgbClr val="980000"/>
                </a:solidFill>
              </a:rPr>
              <a:t> Abarca el suroeste del Estado.</a:t>
            </a:r>
            <a:endParaRPr sz="1500">
              <a:solidFill>
                <a:srgbClr val="98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●"/>
            </a:pPr>
            <a:r>
              <a:rPr b="1" lang="es-419" sz="1500">
                <a:solidFill>
                  <a:srgbClr val="980000"/>
                </a:solidFill>
              </a:rPr>
              <a:t>RH-26 Pánuco:</a:t>
            </a:r>
            <a:r>
              <a:rPr lang="es-419" sz="1500">
                <a:solidFill>
                  <a:srgbClr val="980000"/>
                </a:solidFill>
              </a:rPr>
              <a:t> Cubre el norte y noreste, con cuencas que alimentan el río Tula.</a:t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Estas regiones cuentan con un Organismo de Cuenca, un Consejo de Cuenca Activo y un Comité Técnico de Aguas Subterráneas (COTAS).</a:t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La función de los Consejos de Cuenca es coordinar, planear y concertar acciones entre autoridades federales (CONAGUA), estatales, municipales y los usuarios del agua.</a:t>
            </a:r>
            <a:endParaRPr sz="1500">
              <a:solidFill>
                <a:srgbClr val="980000"/>
              </a:solidFill>
            </a:endParaRPr>
          </a:p>
        </p:txBody>
      </p:sp>
      <p:sp>
        <p:nvSpPr>
          <p:cNvPr id="208" name="Google Shape;208;p32"/>
          <p:cNvSpPr txBox="1"/>
          <p:nvPr/>
        </p:nvSpPr>
        <p:spPr>
          <a:xfrm>
            <a:off x="2659982" y="4782675"/>
            <a:ext cx="2114550" cy="1962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Imagen de USGS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17" name="Google Shape;217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33"/>
          <p:cNvGrpSpPr/>
          <p:nvPr/>
        </p:nvGrpSpPr>
        <p:grpSpPr>
          <a:xfrm>
            <a:off x="1224688" y="593421"/>
            <a:ext cx="6599068" cy="4201980"/>
            <a:chOff x="1224700" y="939236"/>
            <a:chExt cx="5976334" cy="3805452"/>
          </a:xfrm>
        </p:grpSpPr>
        <p:pic>
          <p:nvPicPr>
            <p:cNvPr id="219" name="Google Shape;219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24712" y="939236"/>
              <a:ext cx="5976322" cy="2707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3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542456" y="3646313"/>
              <a:ext cx="5658578" cy="1098350"/>
            </a:xfrm>
            <a:prstGeom prst="rect">
              <a:avLst/>
            </a:prstGeom>
            <a:solidFill>
              <a:srgbClr val="FBF8F3"/>
            </a:solidFill>
            <a:ln>
              <a:noFill/>
            </a:ln>
          </p:spPr>
        </p:pic>
        <p:sp>
          <p:nvSpPr>
            <p:cNvPr id="221" name="Google Shape;221;p33"/>
            <p:cNvSpPr/>
            <p:nvPr/>
          </p:nvSpPr>
          <p:spPr>
            <a:xfrm>
              <a:off x="1224700" y="3485275"/>
              <a:ext cx="317842" cy="1259414"/>
            </a:xfrm>
            <a:prstGeom prst="rect">
              <a:avLst/>
            </a:prstGeom>
            <a:solidFill>
              <a:srgbClr val="FBF8F3"/>
            </a:solidFill>
            <a:ln>
              <a:noFill/>
            </a:ln>
          </p:spPr>
          <p:txBody>
            <a:bodyPr anchorCtr="0" anchor="ctr" bIns="37850" lIns="75725" spcFirstLastPara="1" rIns="75725" wrap="square" tIns="37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4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4"/>
          <p:cNvPicPr preferRelativeResize="0"/>
          <p:nvPr/>
        </p:nvPicPr>
        <p:blipFill rotWithShape="1">
          <a:blip r:embed="rId3">
            <a:alphaModFix amt="70000"/>
          </a:blip>
          <a:srcRect b="0" l="0" r="0" t="28020"/>
          <a:stretch/>
        </p:blipFill>
        <p:spPr>
          <a:xfrm>
            <a:off x="698636" y="2979525"/>
            <a:ext cx="3268823" cy="176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 rotWithShape="1">
          <a:blip r:embed="rId4">
            <a:alphaModFix/>
          </a:blip>
          <a:srcRect b="24705" l="1145" r="22325" t="31241"/>
          <a:stretch/>
        </p:blipFill>
        <p:spPr>
          <a:xfrm>
            <a:off x="137318" y="42863"/>
            <a:ext cx="2323709" cy="2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1490" y="98857"/>
            <a:ext cx="242083" cy="2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19" y="4744364"/>
            <a:ext cx="620912" cy="33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/>
        </p:nvSpPr>
        <p:spPr>
          <a:xfrm>
            <a:off x="2724811" y="83414"/>
            <a:ext cx="24852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DIA MUNDIAL DEL AGUA 2026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Noto Sans"/>
              </a:rPr>
              <a:t>DONDE FLUYE EL AGUA, CRECE LA IGUALDAD</a:t>
            </a:r>
            <a:endParaRPr b="1" sz="800">
              <a:solidFill>
                <a:srgbClr val="69193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31" name="Google Shape;231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4148" y="-11971"/>
            <a:ext cx="2792045" cy="53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4"/>
          <p:cNvSpPr txBox="1"/>
          <p:nvPr/>
        </p:nvSpPr>
        <p:spPr>
          <a:xfrm>
            <a:off x="698625" y="555050"/>
            <a:ext cx="7367100" cy="214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Nuestra posición en la cuenca implica una responsabilidad compartida (humanos, ciudadanos, asociaciones, grupos, políticos, gobiernos, etc.).</a:t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Esto enmarca los factores y actores de una visión integral de la cuenca, proponiendo una gestión hídrica "del origen al destino".</a:t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80000"/>
                </a:solidFill>
              </a:rPr>
              <a:t>La Secretaría del Agua del Estado de México ha promovido acciones para la gobernanza transversal, articulación y coordinación en la gestión hídrica del territorio, incluyendo a todos los involucrados en la cuenca.</a:t>
            </a:r>
            <a:endParaRPr sz="1500">
              <a:solidFill>
                <a:srgbClr val="980000"/>
              </a:solidFill>
            </a:endParaRPr>
          </a:p>
        </p:txBody>
      </p:sp>
      <p:pic>
        <p:nvPicPr>
          <p:cNvPr id="233" name="Google Shape;233;p34"/>
          <p:cNvPicPr preferRelativeResize="0"/>
          <p:nvPr/>
        </p:nvPicPr>
        <p:blipFill rotWithShape="1">
          <a:blip r:embed="rId8">
            <a:alphaModFix amt="70000"/>
          </a:blip>
          <a:srcRect b="0" l="10078" r="10484" t="16449"/>
          <a:stretch/>
        </p:blipFill>
        <p:spPr>
          <a:xfrm>
            <a:off x="3967458" y="2979351"/>
            <a:ext cx="4098434" cy="176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