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318" r:id="rId4"/>
    <p:sldId id="270" r:id="rId5"/>
    <p:sldId id="279" r:id="rId6"/>
    <p:sldId id="280" r:id="rId7"/>
    <p:sldId id="319" r:id="rId8"/>
    <p:sldId id="278" r:id="rId9"/>
    <p:sldId id="316" r:id="rId10"/>
    <p:sldId id="277" r:id="rId11"/>
    <p:sldId id="288" r:id="rId12"/>
    <p:sldId id="289" r:id="rId13"/>
    <p:sldId id="281" r:id="rId14"/>
    <p:sldId id="282" r:id="rId15"/>
    <p:sldId id="290" r:id="rId16"/>
    <p:sldId id="291" r:id="rId17"/>
    <p:sldId id="283" r:id="rId18"/>
    <p:sldId id="285" r:id="rId19"/>
    <p:sldId id="286" r:id="rId20"/>
    <p:sldId id="267" r:id="rId21"/>
    <p:sldId id="272" r:id="rId22"/>
    <p:sldId id="315" r:id="rId23"/>
    <p:sldId id="313" r:id="rId24"/>
    <p:sldId id="287" r:id="rId25"/>
    <p:sldId id="271" r:id="rId26"/>
    <p:sldId id="292"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96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885B6-03FE-6C88-16B9-DB59AD4E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87AB3BD-C6C2-EF4F-6081-85AFA61B1F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9D8F338-8EC6-2102-9C96-0FE25D076372}"/>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5" name="Marcador de pie de página 4">
            <a:extLst>
              <a:ext uri="{FF2B5EF4-FFF2-40B4-BE49-F238E27FC236}">
                <a16:creationId xmlns:a16="http://schemas.microsoft.com/office/drawing/2014/main" id="{25B52FFA-4947-5BBD-AD0E-21481AB3DA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5808D03-3B19-94A2-8170-6597E13787E6}"/>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410353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0036E0-1C72-250D-1907-E8441799C4F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9AC2813-FBCD-1A57-BB5D-6C43EE2500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9C1BAFE-007E-C9FC-7457-93D54448B8C9}"/>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5" name="Marcador de pie de página 4">
            <a:extLst>
              <a:ext uri="{FF2B5EF4-FFF2-40B4-BE49-F238E27FC236}">
                <a16:creationId xmlns:a16="http://schemas.microsoft.com/office/drawing/2014/main" id="{83C5B707-B962-6CB0-581F-2295D4CA793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0807FD0-4082-69AF-9AC4-A9AE5A224388}"/>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82029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DD60E5-50B1-C03F-F982-3C266196108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8EDB04B-A7CA-760B-D019-3544AE0C2E9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A77C775-21DA-7E74-11F9-D9E466A3B1A9}"/>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5" name="Marcador de pie de página 4">
            <a:extLst>
              <a:ext uri="{FF2B5EF4-FFF2-40B4-BE49-F238E27FC236}">
                <a16:creationId xmlns:a16="http://schemas.microsoft.com/office/drawing/2014/main" id="{7CF53FE4-F44B-2BDC-2017-71EF1CD3221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A458988-34B1-6310-ABF5-392210EE01B2}"/>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925235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2.2._Diapositiva de gráficos">
    <p:spTree>
      <p:nvGrpSpPr>
        <p:cNvPr id="1" name=""/>
        <p:cNvGrpSpPr/>
        <p:nvPr/>
      </p:nvGrpSpPr>
      <p:grpSpPr>
        <a:xfrm>
          <a:off x="0" y="0"/>
          <a:ext cx="0" cy="0"/>
          <a:chOff x="0" y="0"/>
          <a:chExt cx="0" cy="0"/>
        </a:xfrm>
      </p:grpSpPr>
      <p:sp>
        <p:nvSpPr>
          <p:cNvPr id="32" name="PlaceHolder 1"/>
          <p:cNvSpPr>
            <a:spLocks noGrp="1"/>
          </p:cNvSpPr>
          <p:nvPr>
            <p:ph type="body"/>
          </p:nvPr>
        </p:nvSpPr>
        <p:spPr>
          <a:xfrm>
            <a:off x="293400" y="1478160"/>
            <a:ext cx="8465040" cy="4698000"/>
          </a:xfrm>
          <a:prstGeom prst="rect">
            <a:avLst/>
          </a:prstGeom>
          <a:noFill/>
          <a:ln w="0">
            <a:noFill/>
          </a:ln>
        </p:spPr>
        <p:txBody>
          <a:bodyPr lIns="90000" tIns="45000" rIns="90000" bIns="45000" anchor="t">
            <a:normAutofit/>
          </a:bodyPr>
          <a:lstStyle/>
          <a:p>
            <a:pPr marL="343080" indent="-343080" defTabSz="914400">
              <a:lnSpc>
                <a:spcPct val="90000"/>
              </a:lnSpc>
              <a:spcBef>
                <a:spcPts val="1001"/>
              </a:spcBef>
              <a:buClr>
                <a:srgbClr val="404040"/>
              </a:buClr>
              <a:buFont typeface="Arial"/>
              <a:buChar char="•"/>
            </a:pPr>
            <a:r>
              <a:rPr lang="es-ES" sz="2400" b="0" u="none" strike="noStrike">
                <a:solidFill>
                  <a:srgbClr val="404040"/>
                </a:solidFill>
                <a:effectLst/>
                <a:uFillTx/>
                <a:latin typeface="Noto Sans Medium"/>
                <a:ea typeface="Noto Sans Medium"/>
              </a:rPr>
              <a:t>Lorem ipsum</a:t>
            </a:r>
            <a:endParaRPr lang="es-MX" sz="2400" b="0" u="none" strike="noStrike">
              <a:solidFill>
                <a:srgbClr val="000000"/>
              </a:solidFill>
              <a:effectLst/>
              <a:uFillTx/>
              <a:latin typeface="Arial"/>
            </a:endParaRPr>
          </a:p>
          <a:p>
            <a:pPr marL="343080" indent="-343080" defTabSz="914400">
              <a:lnSpc>
                <a:spcPct val="90000"/>
              </a:lnSpc>
              <a:spcBef>
                <a:spcPts val="1001"/>
              </a:spcBef>
              <a:buClr>
                <a:srgbClr val="404040"/>
              </a:buClr>
              <a:buFont typeface="Arial"/>
              <a:buChar char="•"/>
            </a:pPr>
            <a:r>
              <a:rPr lang="es-ES" sz="2400" b="0" u="none" strike="noStrike">
                <a:solidFill>
                  <a:srgbClr val="404040"/>
                </a:solidFill>
                <a:effectLst/>
                <a:uFillTx/>
                <a:latin typeface="Noto Sans Medium"/>
                <a:ea typeface="Noto Sans Medium"/>
              </a:rPr>
              <a:t>Lorem ipsum</a:t>
            </a:r>
            <a:endParaRPr lang="es-MX" sz="2400" b="0" u="none" strike="noStrike">
              <a:solidFill>
                <a:srgbClr val="000000"/>
              </a:solidFill>
              <a:effectLst/>
              <a:uFillTx/>
              <a:latin typeface="Arial"/>
            </a:endParaRPr>
          </a:p>
          <a:p>
            <a:pPr indent="0" defTabSz="914400">
              <a:lnSpc>
                <a:spcPct val="90000"/>
              </a:lnSpc>
              <a:spcBef>
                <a:spcPts val="1001"/>
              </a:spcBef>
              <a:buNone/>
              <a:tabLst>
                <a:tab pos="0" algn="l"/>
              </a:tabLst>
            </a:pPr>
            <a:endParaRPr lang="es-MX" sz="2400" b="0" u="none" strike="noStrike">
              <a:solidFill>
                <a:srgbClr val="000000"/>
              </a:solidFill>
              <a:effectLst/>
              <a:uFillTx/>
              <a:latin typeface="Arial"/>
            </a:endParaRPr>
          </a:p>
          <a:p>
            <a:pPr marL="343080" indent="-343080" defTabSz="914400">
              <a:lnSpc>
                <a:spcPct val="90000"/>
              </a:lnSpc>
              <a:spcBef>
                <a:spcPts val="1001"/>
              </a:spcBef>
              <a:buClr>
                <a:srgbClr val="404040"/>
              </a:buClr>
              <a:buFont typeface="Arial"/>
              <a:buChar char="•"/>
              <a:tabLst>
                <a:tab pos="0" algn="l"/>
              </a:tabLst>
            </a:pPr>
            <a:r>
              <a:rPr lang="es-ES" sz="2400" b="0" u="none" strike="noStrike">
                <a:solidFill>
                  <a:srgbClr val="404040"/>
                </a:solidFill>
                <a:effectLst/>
                <a:uFillTx/>
                <a:latin typeface="Noto Sans Medium"/>
                <a:ea typeface="Noto Sans Medium"/>
              </a:rPr>
              <a:t>Lorem ipsum</a:t>
            </a:r>
            <a:endParaRPr lang="es-MX" sz="2400" b="0" u="none" strike="noStrike">
              <a:solidFill>
                <a:srgbClr val="000000"/>
              </a:solidFill>
              <a:effectLst/>
              <a:uFillTx/>
              <a:latin typeface="Arial"/>
            </a:endParaRPr>
          </a:p>
          <a:p>
            <a:pPr marL="343080" indent="-343080" defTabSz="914400">
              <a:lnSpc>
                <a:spcPct val="90000"/>
              </a:lnSpc>
              <a:spcBef>
                <a:spcPts val="1001"/>
              </a:spcBef>
              <a:buClr>
                <a:srgbClr val="404040"/>
              </a:buClr>
              <a:buFont typeface="Arial"/>
              <a:buChar char="•"/>
              <a:tabLst>
                <a:tab pos="0" algn="l"/>
              </a:tabLst>
            </a:pPr>
            <a:r>
              <a:rPr lang="es-ES" sz="2400" b="0" u="none" strike="noStrike">
                <a:solidFill>
                  <a:srgbClr val="404040"/>
                </a:solidFill>
                <a:effectLst/>
                <a:uFillTx/>
                <a:latin typeface="Noto Sans Medium"/>
                <a:ea typeface="Noto Sans Medium"/>
              </a:rPr>
              <a:t>Lorem ipsum</a:t>
            </a:r>
            <a:endParaRPr lang="es-MX" sz="2400" b="0" u="none" strike="noStrike">
              <a:solidFill>
                <a:srgbClr val="000000"/>
              </a:solidFill>
              <a:effectLst/>
              <a:uFillTx/>
              <a:latin typeface="Arial"/>
            </a:endParaRPr>
          </a:p>
          <a:p>
            <a:pPr indent="0" defTabSz="914400">
              <a:lnSpc>
                <a:spcPct val="90000"/>
              </a:lnSpc>
              <a:spcBef>
                <a:spcPts val="1001"/>
              </a:spcBef>
              <a:buNone/>
              <a:tabLst>
                <a:tab pos="0" algn="l"/>
              </a:tabLst>
            </a:pPr>
            <a:endParaRPr lang="es-MX" sz="2400" b="0" u="none" strike="noStrike">
              <a:solidFill>
                <a:srgbClr val="000000"/>
              </a:solidFill>
              <a:effectLst/>
              <a:uFillTx/>
              <a:latin typeface="Arial"/>
            </a:endParaRPr>
          </a:p>
        </p:txBody>
      </p:sp>
      <p:sp>
        <p:nvSpPr>
          <p:cNvPr id="33" name="PlaceHolder 2"/>
          <p:cNvSpPr>
            <a:spLocks noGrp="1"/>
          </p:cNvSpPr>
          <p:nvPr>
            <p:ph type="title"/>
          </p:nvPr>
        </p:nvSpPr>
        <p:spPr>
          <a:xfrm>
            <a:off x="293400" y="593280"/>
            <a:ext cx="8465040" cy="884160"/>
          </a:xfrm>
          <a:prstGeom prst="rect">
            <a:avLst/>
          </a:prstGeom>
          <a:noFill/>
          <a:ln w="0">
            <a:noFill/>
          </a:ln>
        </p:spPr>
        <p:txBody>
          <a:bodyPr lIns="90000" tIns="45000" rIns="90000" bIns="45000" anchor="t">
            <a:noAutofit/>
          </a:bodyPr>
          <a:lstStyle/>
          <a:p>
            <a:pPr indent="0" defTabSz="914400">
              <a:lnSpc>
                <a:spcPct val="90000"/>
              </a:lnSpc>
              <a:buNone/>
              <a:tabLst>
                <a:tab pos="0" algn="l"/>
              </a:tabLst>
            </a:pPr>
            <a:r>
              <a:rPr lang="es-ES" sz="3000" b="1" u="none" strike="noStrike">
                <a:solidFill>
                  <a:srgbClr val="9C2148"/>
                </a:solidFill>
                <a:effectLst/>
                <a:uFillTx/>
                <a:latin typeface="Noto Sans SemiBold"/>
                <a:ea typeface="Noto Sans SemiBold"/>
              </a:rPr>
              <a:t>Título Noto Sans 30 pts</a:t>
            </a:r>
            <a:endParaRPr lang="es-MX" sz="3000" b="0" u="none" strike="noStrike">
              <a:solidFill>
                <a:srgbClr val="000000"/>
              </a:solidFill>
              <a:effectLst/>
              <a:uFillTx/>
              <a:latin typeface="Arial"/>
            </a:endParaRPr>
          </a:p>
        </p:txBody>
      </p:sp>
    </p:spTree>
    <p:extLst>
      <p:ext uri="{BB962C8B-B14F-4D97-AF65-F5344CB8AC3E}">
        <p14:creationId xmlns:p14="http://schemas.microsoft.com/office/powerpoint/2010/main" val="211313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4E9BB-CEA9-4F84-BE3F-6C96509665E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2277228-9E1B-C41C-F48F-7F9B0963194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E7E62C0-FED8-348F-7AA3-542CDDDD0C4E}"/>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5" name="Marcador de pie de página 4">
            <a:extLst>
              <a:ext uri="{FF2B5EF4-FFF2-40B4-BE49-F238E27FC236}">
                <a16:creationId xmlns:a16="http://schemas.microsoft.com/office/drawing/2014/main" id="{12819665-B4B1-1A8E-6FEA-55D65FC3A5E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2D47B83-E482-7DE9-FA78-C0DEC2515BB3}"/>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42260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4802-22B3-12E5-0896-F8505E790D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89347EA-EB0E-F6C8-CCE0-974F73B190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F673BEE-4683-F803-032A-98826520FF2E}"/>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5" name="Marcador de pie de página 4">
            <a:extLst>
              <a:ext uri="{FF2B5EF4-FFF2-40B4-BE49-F238E27FC236}">
                <a16:creationId xmlns:a16="http://schemas.microsoft.com/office/drawing/2014/main" id="{15950DB8-EC80-D0A4-2148-AAB7DB9CB79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F96D12-B457-EFC0-9807-087C47785B8D}"/>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9152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19C0F-4C42-DEF3-9176-F2FE8C1D567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896D25E-1F55-8733-970F-ADF1FC9E01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9EAEC6F-82B2-0B8D-1C98-45D513A6D0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826AB00-97BA-C7F5-2E45-D335FC500B5F}"/>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6" name="Marcador de pie de página 5">
            <a:extLst>
              <a:ext uri="{FF2B5EF4-FFF2-40B4-BE49-F238E27FC236}">
                <a16:creationId xmlns:a16="http://schemas.microsoft.com/office/drawing/2014/main" id="{F66CD8E2-776F-7571-D3F5-1BC8477A567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56F99D2-69F2-C14B-6B33-DDCF35FA905B}"/>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221821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5CF8D-6587-E8B7-80FC-8A62256765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38DAE88-7C14-F10C-819A-40C985B00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DC5216-257C-6CA1-284C-7AA7AB9EC59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7501797-60C1-A6D5-95D7-A48E39372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02A155-36B6-F43C-2ECD-56EAC3D3FAB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F313101-4395-142B-529D-6ED5B1541EC5}"/>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8" name="Marcador de pie de página 7">
            <a:extLst>
              <a:ext uri="{FF2B5EF4-FFF2-40B4-BE49-F238E27FC236}">
                <a16:creationId xmlns:a16="http://schemas.microsoft.com/office/drawing/2014/main" id="{781C1131-450D-EA00-7128-AB05F1C72CB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43ED57F-29CB-5557-21C4-E56D29819C69}"/>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15862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AEA94-8612-E667-3AC8-C92E659689B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50F16E3-95D0-3A25-978F-1A03537AD19A}"/>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4" name="Marcador de pie de página 3">
            <a:extLst>
              <a:ext uri="{FF2B5EF4-FFF2-40B4-BE49-F238E27FC236}">
                <a16:creationId xmlns:a16="http://schemas.microsoft.com/office/drawing/2014/main" id="{436E78FF-52AC-9C61-B04F-B430ADC3771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D68A939-62B0-79B6-2384-47C2AC98E908}"/>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335499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32BFF5-851D-5CDC-8154-F9A06DCDD3F8}"/>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3" name="Marcador de pie de página 2">
            <a:extLst>
              <a:ext uri="{FF2B5EF4-FFF2-40B4-BE49-F238E27FC236}">
                <a16:creationId xmlns:a16="http://schemas.microsoft.com/office/drawing/2014/main" id="{78D5978E-1BF9-F326-D026-6C6B0B11DB7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8D182F2-DE11-A785-E1E4-53E2EF1DD64C}"/>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222852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EA95B-245E-D113-16F8-3800CDA638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11B7956-AEDF-A375-2012-ECA7F7C5B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13C5426-08C8-B98E-049F-05336F858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5598273-F42C-D842-A972-CD9704725D2D}"/>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6" name="Marcador de pie de página 5">
            <a:extLst>
              <a:ext uri="{FF2B5EF4-FFF2-40B4-BE49-F238E27FC236}">
                <a16:creationId xmlns:a16="http://schemas.microsoft.com/office/drawing/2014/main" id="{B278E272-737D-BD27-FFDB-5436A3A28C0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547A946-CC38-616D-3BDD-29E034D73494}"/>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177412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F790F-DB4D-9C3E-EBB5-A96BBBB343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2715C99-E03A-63FF-2936-A1D5C18BC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AB6CF47-6E23-6938-D6AB-820FFA809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9AE7D3-8F91-AEDA-23C6-1C0D5C39522B}"/>
              </a:ext>
            </a:extLst>
          </p:cNvPr>
          <p:cNvSpPr>
            <a:spLocks noGrp="1"/>
          </p:cNvSpPr>
          <p:nvPr>
            <p:ph type="dt" sz="half" idx="10"/>
          </p:nvPr>
        </p:nvSpPr>
        <p:spPr/>
        <p:txBody>
          <a:bodyPr/>
          <a:lstStyle/>
          <a:p>
            <a:fld id="{934068CD-EC9C-4C56-ADBC-9117B088DE2D}" type="datetimeFigureOut">
              <a:rPr lang="es-MX" smtClean="0"/>
              <a:t>24/03/2026</a:t>
            </a:fld>
            <a:endParaRPr lang="es-MX"/>
          </a:p>
        </p:txBody>
      </p:sp>
      <p:sp>
        <p:nvSpPr>
          <p:cNvPr id="6" name="Marcador de pie de página 5">
            <a:extLst>
              <a:ext uri="{FF2B5EF4-FFF2-40B4-BE49-F238E27FC236}">
                <a16:creationId xmlns:a16="http://schemas.microsoft.com/office/drawing/2014/main" id="{28D62BBC-0F9D-35E4-51CA-5862AF410AB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C6BF28E-396F-A72C-97EC-CD1B0203C37E}"/>
              </a:ext>
            </a:extLst>
          </p:cNvPr>
          <p:cNvSpPr>
            <a:spLocks noGrp="1"/>
          </p:cNvSpPr>
          <p:nvPr>
            <p:ph type="sldNum" sz="quarter" idx="12"/>
          </p:nvPr>
        </p:nvSpPr>
        <p:spPr/>
        <p:txBody>
          <a:bodyPr/>
          <a:lstStyle/>
          <a:p>
            <a:fld id="{7F9264B6-672F-4D9E-A582-D7283D60AAF1}" type="slidenum">
              <a:rPr lang="es-MX" smtClean="0"/>
              <a:t>‹Nº›</a:t>
            </a:fld>
            <a:endParaRPr lang="es-MX"/>
          </a:p>
        </p:txBody>
      </p:sp>
    </p:spTree>
    <p:extLst>
      <p:ext uri="{BB962C8B-B14F-4D97-AF65-F5344CB8AC3E}">
        <p14:creationId xmlns:p14="http://schemas.microsoft.com/office/powerpoint/2010/main" val="42105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B98C6E-1CF4-7EDA-B978-20B421430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A77D76A-7D57-935F-336E-8F0D740B03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B43EA16-9BB6-8308-7C8C-1BE02E8099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4068CD-EC9C-4C56-ADBC-9117B088DE2D}" type="datetimeFigureOut">
              <a:rPr lang="es-MX" smtClean="0"/>
              <a:t>24/03/2026</a:t>
            </a:fld>
            <a:endParaRPr lang="es-MX"/>
          </a:p>
        </p:txBody>
      </p:sp>
      <p:sp>
        <p:nvSpPr>
          <p:cNvPr id="5" name="Marcador de pie de página 4">
            <a:extLst>
              <a:ext uri="{FF2B5EF4-FFF2-40B4-BE49-F238E27FC236}">
                <a16:creationId xmlns:a16="http://schemas.microsoft.com/office/drawing/2014/main" id="{A61E6F64-56A8-CAAC-58BF-54558CD5C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4C5B5FFA-94DA-A1D9-1A60-B24A7000DE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9264B6-672F-4D9E-A582-D7283D60AAF1}" type="slidenum">
              <a:rPr lang="es-MX" smtClean="0"/>
              <a:t>‹Nº›</a:t>
            </a:fld>
            <a:endParaRPr lang="es-MX"/>
          </a:p>
        </p:txBody>
      </p:sp>
    </p:spTree>
    <p:extLst>
      <p:ext uri="{BB962C8B-B14F-4D97-AF65-F5344CB8AC3E}">
        <p14:creationId xmlns:p14="http://schemas.microsoft.com/office/powerpoint/2010/main" val="4113353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5.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p:nvPr/>
        </p:nvPicPr>
        <p:blipFill>
          <a:blip r:embed="rId2"/>
          <a:srcRect l="1145" t="31241" r="22325" b="24705"/>
          <a:stretch/>
        </p:blipFill>
        <p:spPr>
          <a:xfrm>
            <a:off x="183091" y="57151"/>
            <a:ext cx="3098278" cy="397668"/>
          </a:xfrm>
          <a:prstGeom prst="rect">
            <a:avLst/>
          </a:prstGeom>
          <a:noFill/>
          <a:ln w="0">
            <a:noFill/>
          </a:ln>
        </p:spPr>
      </p:pic>
      <p:pic>
        <p:nvPicPr>
          <p:cNvPr id="4" name="Imagen 3">
            <a:extLst>
              <a:ext uri="{FF2B5EF4-FFF2-40B4-BE49-F238E27FC236}">
                <a16:creationId xmlns:a16="http://schemas.microsoft.com/office/drawing/2014/main" id="{5883C034-B49E-4647-B939-4AD737EC1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320" y="131809"/>
            <a:ext cx="322778" cy="322778"/>
          </a:xfrm>
          <a:prstGeom prst="rect">
            <a:avLst/>
          </a:prstGeom>
        </p:spPr>
      </p:pic>
      <p:pic>
        <p:nvPicPr>
          <p:cNvPr id="5" name="Imagen 4">
            <a:extLst>
              <a:ext uri="{FF2B5EF4-FFF2-40B4-BE49-F238E27FC236}">
                <a16:creationId xmlns:a16="http://schemas.microsoft.com/office/drawing/2014/main" id="{657A6B74-069D-4C74-86C0-63D0E2641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325819"/>
            <a:ext cx="827883" cy="445294"/>
          </a:xfrm>
          <a:prstGeom prst="rect">
            <a:avLst/>
          </a:prstGeom>
        </p:spPr>
      </p:pic>
      <p:sp>
        <p:nvSpPr>
          <p:cNvPr id="12" name="Título 1">
            <a:extLst>
              <a:ext uri="{FF2B5EF4-FFF2-40B4-BE49-F238E27FC236}">
                <a16:creationId xmlns:a16="http://schemas.microsoft.com/office/drawing/2014/main" id="{A2D4CD5E-9022-491A-BB18-BAA2B12E99CE}"/>
              </a:ext>
            </a:extLst>
          </p:cNvPr>
          <p:cNvSpPr txBox="1">
            <a:spLocks/>
          </p:cNvSpPr>
          <p:nvPr/>
        </p:nvSpPr>
        <p:spPr>
          <a:xfrm>
            <a:off x="1466850" y="2352675"/>
            <a:ext cx="9258300" cy="2630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 sz="2600" b="1" dirty="0">
              <a:solidFill>
                <a:srgbClr val="691932"/>
              </a:solidFill>
              <a:latin typeface="Noto Sans"/>
              <a:ea typeface="Noto Sans"/>
              <a:cs typeface="Noto Sans"/>
              <a:sym typeface="Arial"/>
            </a:endParaRPr>
          </a:p>
          <a:p>
            <a:pPr algn="ctr"/>
            <a:r>
              <a:rPr lang="es-ES" sz="2600" b="1" dirty="0">
                <a:solidFill>
                  <a:srgbClr val="691932"/>
                </a:solidFill>
                <a:latin typeface="Noto Sans"/>
                <a:ea typeface="Noto Sans"/>
                <a:cs typeface="Noto Sans"/>
                <a:sym typeface="Arial"/>
              </a:rPr>
              <a:t>BASES DE DATOS HIDROMETEOROLÓGICAS</a:t>
            </a:r>
          </a:p>
          <a:p>
            <a:pPr algn="ctr"/>
            <a:endParaRPr lang="es-ES" sz="2600" b="1" dirty="0">
              <a:solidFill>
                <a:srgbClr val="691932"/>
              </a:solidFill>
              <a:latin typeface="Noto Sans"/>
              <a:ea typeface="Noto Sans"/>
              <a:cs typeface="Noto Sans"/>
              <a:sym typeface="Arial"/>
            </a:endParaRPr>
          </a:p>
          <a:p>
            <a:pPr algn="ctr"/>
            <a:r>
              <a:rPr lang="es-ES" sz="2600" b="1" dirty="0">
                <a:solidFill>
                  <a:srgbClr val="691932"/>
                </a:solidFill>
                <a:latin typeface="Noto Sans"/>
                <a:ea typeface="Noto Sans"/>
                <a:cs typeface="Noto Sans"/>
                <a:sym typeface="Arial"/>
              </a:rPr>
              <a:t>Dra. Laura Alicia Ibáñez Castillo</a:t>
            </a:r>
          </a:p>
        </p:txBody>
      </p:sp>
      <p:sp>
        <p:nvSpPr>
          <p:cNvPr id="2" name="CuadroTexto 1">
            <a:extLst>
              <a:ext uri="{FF2B5EF4-FFF2-40B4-BE49-F238E27FC236}">
                <a16:creationId xmlns:a16="http://schemas.microsoft.com/office/drawing/2014/main" id="{32763026-D1D2-4ED6-8F6C-C7E997657857}"/>
              </a:ext>
            </a:extLst>
          </p:cNvPr>
          <p:cNvSpPr txBox="1"/>
          <p:nvPr/>
        </p:nvSpPr>
        <p:spPr>
          <a:xfrm>
            <a:off x="3633081" y="111218"/>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7" name="Imagen 6">
            <a:extLst>
              <a:ext uri="{FF2B5EF4-FFF2-40B4-BE49-F238E27FC236}">
                <a16:creationId xmlns:a16="http://schemas.microsoft.com/office/drawing/2014/main" id="{E53F6772-7E56-2A80-031B-86CCF0B9B1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9527" y="111218"/>
            <a:ext cx="1607127" cy="1350627"/>
          </a:xfrm>
          <a:prstGeom prst="rect">
            <a:avLst/>
          </a:prstGeom>
          <a:noFill/>
          <a:ln>
            <a:noFill/>
          </a:ln>
        </p:spPr>
      </p:pic>
    </p:spTree>
    <p:extLst>
      <p:ext uri="{BB962C8B-B14F-4D97-AF65-F5344CB8AC3E}">
        <p14:creationId xmlns:p14="http://schemas.microsoft.com/office/powerpoint/2010/main" val="398093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0C87-42A0-2333-69A5-FC2C82DEE162}"/>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2FD468F9-FB48-2C04-AA5F-43DC05056A24}"/>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6B6CC74D-47C8-00C0-BC82-3E4A414BF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339A0EB1-690B-14D7-AE61-E80A95EBF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EEEFF9F7-E26B-3475-BAC1-769A0D4D9EF7}"/>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A6C890E0-EEF8-4865-36D5-91C0EC5793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40631" y="0"/>
            <a:ext cx="1733848" cy="1655404"/>
          </a:xfrm>
          <a:prstGeom prst="rect">
            <a:avLst/>
          </a:prstGeom>
          <a:noFill/>
          <a:ln>
            <a:noFill/>
          </a:ln>
        </p:spPr>
      </p:pic>
      <p:sp>
        <p:nvSpPr>
          <p:cNvPr id="8" name="Título 1">
            <a:extLst>
              <a:ext uri="{FF2B5EF4-FFF2-40B4-BE49-F238E27FC236}">
                <a16:creationId xmlns:a16="http://schemas.microsoft.com/office/drawing/2014/main" id="{E8622EFC-6C79-B9DF-9D8F-A2A7F91F05AA}"/>
              </a:ext>
            </a:extLst>
          </p:cNvPr>
          <p:cNvSpPr>
            <a:spLocks noGrp="1"/>
          </p:cNvSpPr>
          <p:nvPr>
            <p:ph type="title"/>
          </p:nvPr>
        </p:nvSpPr>
        <p:spPr>
          <a:xfrm>
            <a:off x="629754" y="1003800"/>
            <a:ext cx="10515600" cy="1325563"/>
          </a:xfrm>
        </p:spPr>
        <p:txBody>
          <a:bodyPr/>
          <a:lstStyle/>
          <a:p>
            <a:pPr marL="0" indent="0" algn="ctr">
              <a:buNone/>
            </a:pPr>
            <a:r>
              <a:rPr lang="es-MX" b="1" dirty="0"/>
              <a:t>Escalas temporales de los datos de lluvia</a:t>
            </a:r>
          </a:p>
        </p:txBody>
      </p:sp>
      <p:sp>
        <p:nvSpPr>
          <p:cNvPr id="9" name="Marcador de contenido 2">
            <a:extLst>
              <a:ext uri="{FF2B5EF4-FFF2-40B4-BE49-F238E27FC236}">
                <a16:creationId xmlns:a16="http://schemas.microsoft.com/office/drawing/2014/main" id="{135EA01F-3831-96A7-CF0B-08E502740215}"/>
              </a:ext>
            </a:extLst>
          </p:cNvPr>
          <p:cNvSpPr txBox="1">
            <a:spLocks/>
          </p:cNvSpPr>
          <p:nvPr/>
        </p:nvSpPr>
        <p:spPr>
          <a:xfrm>
            <a:off x="838200" y="1825625"/>
            <a:ext cx="1051560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t>Se miden </a:t>
            </a:r>
            <a:r>
              <a:rPr lang="es-MX" b="1"/>
              <a:t>cada 24 horas </a:t>
            </a:r>
            <a:r>
              <a:rPr lang="es-MX"/>
              <a:t>a través de pluviómetros</a:t>
            </a:r>
          </a:p>
          <a:p>
            <a:r>
              <a:rPr lang="es-MX"/>
              <a:t>Pluviografos cada </a:t>
            </a:r>
            <a:r>
              <a:rPr lang="es-MX" b="1"/>
              <a:t>10 minutos</a:t>
            </a:r>
            <a:r>
              <a:rPr lang="es-MX"/>
              <a:t>, pero hay pocos</a:t>
            </a:r>
          </a:p>
          <a:p>
            <a:r>
              <a:rPr lang="es-MX"/>
              <a:t>Con las EMAs del SMN, se miden </a:t>
            </a:r>
            <a:r>
              <a:rPr lang="es-MX" b="1"/>
              <a:t>cada 10 minutos </a:t>
            </a:r>
            <a:endParaRPr lang="es-MX"/>
          </a:p>
          <a:p>
            <a:r>
              <a:rPr lang="es-MX"/>
              <a:t>Con las EMAs de CFE se mide </a:t>
            </a:r>
            <a:r>
              <a:rPr lang="es-MX" b="1" u="sng"/>
              <a:t>cada hora </a:t>
            </a:r>
            <a:r>
              <a:rPr lang="es-MX"/>
              <a:t>pero solo en las zonas de interés para generar energía eléctrica (La cuenca del río Grijalva, la cuenca del río Santiago, la cuenca del río Fuerte, río Yaqui, la cuenca del Necaxa, la cuenca del Balsas (Infiernillo y El Caracol)). </a:t>
            </a:r>
            <a:r>
              <a:rPr lang="es-MX" b="1" i="1"/>
              <a:t>Los mejores datos horarios de caudales son los de CFE.</a:t>
            </a:r>
          </a:p>
          <a:p>
            <a:r>
              <a:rPr lang="es-MX"/>
              <a:t>Las imágenes de satélite de la base de datos CHIRPS, reportan por 5 días, </a:t>
            </a:r>
            <a:r>
              <a:rPr lang="es-MX" b="1"/>
              <a:t>pentadas</a:t>
            </a:r>
            <a:r>
              <a:rPr lang="es-MX"/>
              <a:t>…</a:t>
            </a:r>
            <a:endParaRPr lang="es-MX" dirty="0"/>
          </a:p>
        </p:txBody>
      </p:sp>
    </p:spTree>
    <p:extLst>
      <p:ext uri="{BB962C8B-B14F-4D97-AF65-F5344CB8AC3E}">
        <p14:creationId xmlns:p14="http://schemas.microsoft.com/office/powerpoint/2010/main" val="106980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DE7C0BE-EF05-DF88-3E24-2711DF736470}"/>
              </a:ext>
            </a:extLst>
          </p:cNvPr>
          <p:cNvPicPr>
            <a:picLocks noChangeAspect="1"/>
          </p:cNvPicPr>
          <p:nvPr/>
        </p:nvPicPr>
        <p:blipFill>
          <a:blip r:embed="rId2"/>
          <a:srcRect l="10082" t="8631" r="8279" b="5989"/>
          <a:stretch>
            <a:fillRect/>
          </a:stretch>
        </p:blipFill>
        <p:spPr>
          <a:xfrm>
            <a:off x="256875" y="1312929"/>
            <a:ext cx="9953469" cy="5852490"/>
          </a:xfrm>
          <a:prstGeom prst="rect">
            <a:avLst/>
          </a:prstGeom>
        </p:spPr>
      </p:pic>
      <p:sp>
        <p:nvSpPr>
          <p:cNvPr id="6" name="CuadroTexto 5">
            <a:extLst>
              <a:ext uri="{FF2B5EF4-FFF2-40B4-BE49-F238E27FC236}">
                <a16:creationId xmlns:a16="http://schemas.microsoft.com/office/drawing/2014/main" id="{263D8981-C8AA-7C6E-0438-8AD8F4CBD9AB}"/>
              </a:ext>
            </a:extLst>
          </p:cNvPr>
          <p:cNvSpPr txBox="1"/>
          <p:nvPr/>
        </p:nvSpPr>
        <p:spPr>
          <a:xfrm>
            <a:off x="2189019" y="526472"/>
            <a:ext cx="5777345" cy="523220"/>
          </a:xfrm>
          <a:prstGeom prst="rect">
            <a:avLst/>
          </a:prstGeom>
          <a:noFill/>
        </p:spPr>
        <p:txBody>
          <a:bodyPr wrap="square" rtlCol="0">
            <a:spAutoFit/>
          </a:bodyPr>
          <a:lstStyle/>
          <a:p>
            <a:r>
              <a:rPr lang="es-MX" sz="2800" b="1" dirty="0"/>
              <a:t>ESTACIONES CLIMATOLÓGICAS</a:t>
            </a:r>
          </a:p>
        </p:txBody>
      </p:sp>
    </p:spTree>
    <p:extLst>
      <p:ext uri="{BB962C8B-B14F-4D97-AF65-F5344CB8AC3E}">
        <p14:creationId xmlns:p14="http://schemas.microsoft.com/office/powerpoint/2010/main" val="399187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8E884-588E-7181-8B88-C8CFBD8756E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460AFCCD-20B2-5F36-D02C-218F085A42C2}"/>
              </a:ext>
            </a:extLst>
          </p:cNvPr>
          <p:cNvSpPr txBox="1"/>
          <p:nvPr/>
        </p:nvSpPr>
        <p:spPr>
          <a:xfrm>
            <a:off x="1524000" y="526472"/>
            <a:ext cx="8285018" cy="523220"/>
          </a:xfrm>
          <a:prstGeom prst="rect">
            <a:avLst/>
          </a:prstGeom>
          <a:noFill/>
        </p:spPr>
        <p:txBody>
          <a:bodyPr wrap="square" rtlCol="0">
            <a:spAutoFit/>
          </a:bodyPr>
          <a:lstStyle/>
          <a:p>
            <a:r>
              <a:rPr lang="es-MX" sz="2800" b="1" dirty="0"/>
              <a:t>ESTACIONES METEOROLÓGICAS AUTOMÁTICAS</a:t>
            </a:r>
          </a:p>
        </p:txBody>
      </p:sp>
      <p:pic>
        <p:nvPicPr>
          <p:cNvPr id="3" name="Imagen 2">
            <a:extLst>
              <a:ext uri="{FF2B5EF4-FFF2-40B4-BE49-F238E27FC236}">
                <a16:creationId xmlns:a16="http://schemas.microsoft.com/office/drawing/2014/main" id="{778B5F4F-9199-B22A-B109-772EA7F96CAF}"/>
              </a:ext>
            </a:extLst>
          </p:cNvPr>
          <p:cNvPicPr>
            <a:picLocks noChangeAspect="1"/>
          </p:cNvPicPr>
          <p:nvPr/>
        </p:nvPicPr>
        <p:blipFill>
          <a:blip r:embed="rId2"/>
          <a:srcRect t="13534" b="4678"/>
          <a:stretch>
            <a:fillRect/>
          </a:stretch>
        </p:blipFill>
        <p:spPr>
          <a:xfrm>
            <a:off x="0" y="1049692"/>
            <a:ext cx="12192000" cy="5606321"/>
          </a:xfrm>
          <a:prstGeom prst="rect">
            <a:avLst/>
          </a:prstGeom>
        </p:spPr>
      </p:pic>
    </p:spTree>
    <p:extLst>
      <p:ext uri="{BB962C8B-B14F-4D97-AF65-F5344CB8AC3E}">
        <p14:creationId xmlns:p14="http://schemas.microsoft.com/office/powerpoint/2010/main" val="384562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9AED-2234-7DAA-782C-80856A42F3CF}"/>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8C3C137A-F4DD-F3BB-ADBB-25582A292315}"/>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9D916047-A565-6611-C803-F38B727F5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A7117208-3886-0172-E372-4372B3E6C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AB83D2D8-4B95-1693-B412-4F96E04B17A7}"/>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A82400A7-4DE4-0BB0-3585-053DB5B347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7945" y="-106423"/>
            <a:ext cx="1733848" cy="1655404"/>
          </a:xfrm>
          <a:prstGeom prst="rect">
            <a:avLst/>
          </a:prstGeom>
          <a:noFill/>
          <a:ln>
            <a:noFill/>
          </a:ln>
        </p:spPr>
      </p:pic>
      <p:pic>
        <p:nvPicPr>
          <p:cNvPr id="2" name="Marcador de contenido 3">
            <a:extLst>
              <a:ext uri="{FF2B5EF4-FFF2-40B4-BE49-F238E27FC236}">
                <a16:creationId xmlns:a16="http://schemas.microsoft.com/office/drawing/2014/main" id="{7BDCAA27-30C6-2DAB-CA4F-B5F86B7D2B5A}"/>
              </a:ext>
            </a:extLst>
          </p:cNvPr>
          <p:cNvPicPr>
            <a:picLocks noChangeAspect="1"/>
          </p:cNvPicPr>
          <p:nvPr/>
        </p:nvPicPr>
        <p:blipFill>
          <a:blip r:embed="rId6"/>
          <a:srcRect t="5027"/>
          <a:stretch>
            <a:fillRect/>
          </a:stretch>
        </p:blipFill>
        <p:spPr>
          <a:xfrm>
            <a:off x="-252248" y="867102"/>
            <a:ext cx="10610193" cy="5990897"/>
          </a:xfrm>
          <a:prstGeom prst="rect">
            <a:avLst/>
          </a:prstGeom>
        </p:spPr>
      </p:pic>
      <p:sp>
        <p:nvSpPr>
          <p:cNvPr id="7" name="CuadroTexto 6">
            <a:extLst>
              <a:ext uri="{FF2B5EF4-FFF2-40B4-BE49-F238E27FC236}">
                <a16:creationId xmlns:a16="http://schemas.microsoft.com/office/drawing/2014/main" id="{0D32AFB4-AE17-F205-C795-BD845D5E3655}"/>
              </a:ext>
            </a:extLst>
          </p:cNvPr>
          <p:cNvSpPr txBox="1"/>
          <p:nvPr/>
        </p:nvSpPr>
        <p:spPr>
          <a:xfrm>
            <a:off x="8662272" y="2951946"/>
            <a:ext cx="2823146" cy="954107"/>
          </a:xfrm>
          <a:prstGeom prst="rect">
            <a:avLst/>
          </a:prstGeom>
          <a:noFill/>
        </p:spPr>
        <p:txBody>
          <a:bodyPr wrap="square" rtlCol="0">
            <a:spAutoFit/>
          </a:bodyPr>
          <a:lstStyle/>
          <a:p>
            <a:r>
              <a:rPr lang="es-MX" sz="2800" b="1" dirty="0"/>
              <a:t>Sitios medición</a:t>
            </a:r>
          </a:p>
          <a:p>
            <a:r>
              <a:rPr lang="es-MX" sz="2800" b="1" dirty="0"/>
              <a:t>        CFE</a:t>
            </a:r>
          </a:p>
        </p:txBody>
      </p:sp>
    </p:spTree>
    <p:extLst>
      <p:ext uri="{BB962C8B-B14F-4D97-AF65-F5344CB8AC3E}">
        <p14:creationId xmlns:p14="http://schemas.microsoft.com/office/powerpoint/2010/main" val="5456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DF84-680D-CBC8-BB17-F5190C071B81}"/>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52E597A1-4C76-CA15-4855-CC69ABEA98B1}"/>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1C8863D2-FDD6-B04C-2735-DE99A0A97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9C8357AC-4042-0E68-84DF-C7E64DC60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68E10D29-5A56-8018-808D-012E5426FBFC}"/>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E405358B-577C-8CA1-7CC8-822A2A2FCF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58152" y="141224"/>
            <a:ext cx="1733848" cy="1655404"/>
          </a:xfrm>
          <a:prstGeom prst="rect">
            <a:avLst/>
          </a:prstGeom>
          <a:noFill/>
          <a:ln>
            <a:noFill/>
          </a:ln>
        </p:spPr>
      </p:pic>
      <p:sp>
        <p:nvSpPr>
          <p:cNvPr id="2" name="Título 1">
            <a:extLst>
              <a:ext uri="{FF2B5EF4-FFF2-40B4-BE49-F238E27FC236}">
                <a16:creationId xmlns:a16="http://schemas.microsoft.com/office/drawing/2014/main" id="{860FD368-CEA9-C79B-06F9-F13920529B99}"/>
              </a:ext>
            </a:extLst>
          </p:cNvPr>
          <p:cNvSpPr>
            <a:spLocks noGrp="1"/>
          </p:cNvSpPr>
          <p:nvPr>
            <p:ph type="title"/>
          </p:nvPr>
        </p:nvSpPr>
        <p:spPr>
          <a:xfrm>
            <a:off x="217521" y="727709"/>
            <a:ext cx="10515600" cy="1778468"/>
          </a:xfrm>
        </p:spPr>
        <p:txBody>
          <a:bodyPr>
            <a:normAutofit fontScale="90000"/>
          </a:bodyPr>
          <a:lstStyle/>
          <a:p>
            <a:pPr marL="0" indent="0">
              <a:buNone/>
            </a:pPr>
            <a:r>
              <a:rPr lang="es-MX" sz="3600" b="1" dirty="0"/>
              <a:t>LA NECESIDAD DE DATOS DE LLUVIA EN ESTUDIOS</a:t>
            </a:r>
            <a:br>
              <a:rPr lang="es-MX" sz="3600" b="1" dirty="0"/>
            </a:br>
            <a:r>
              <a:rPr lang="es-MX" sz="3600" b="1" dirty="0"/>
              <a:t>      SOBRE EL AGUA (muy ligado a los datos de escurrimientos y otras variables meteorológicas)</a:t>
            </a:r>
          </a:p>
        </p:txBody>
      </p:sp>
      <p:sp>
        <p:nvSpPr>
          <p:cNvPr id="7" name="Marcador de contenido 2">
            <a:extLst>
              <a:ext uri="{FF2B5EF4-FFF2-40B4-BE49-F238E27FC236}">
                <a16:creationId xmlns:a16="http://schemas.microsoft.com/office/drawing/2014/main" id="{675222DF-6040-1EF3-C793-C05083DF919B}"/>
              </a:ext>
            </a:extLst>
          </p:cNvPr>
          <p:cNvSpPr txBox="1">
            <a:spLocks/>
          </p:cNvSpPr>
          <p:nvPr/>
        </p:nvSpPr>
        <p:spPr>
          <a:xfrm>
            <a:off x="838200" y="2538739"/>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a:p>
          <a:p>
            <a:r>
              <a:rPr lang="es-MX"/>
              <a:t>Cálculo de la oferta de agua para la agricultura</a:t>
            </a:r>
          </a:p>
          <a:p>
            <a:r>
              <a:rPr lang="es-MX"/>
              <a:t>Análisis y pronóstico de sequías, requiere datos mensuales de lluvia</a:t>
            </a:r>
          </a:p>
          <a:p>
            <a:r>
              <a:rPr lang="es-MX"/>
              <a:t>Diseño y Operación de un sistema de drenaje urbano, requiere datos casi por minutos</a:t>
            </a:r>
          </a:p>
          <a:p>
            <a:r>
              <a:rPr lang="es-MX"/>
              <a:t>Diseño de drenaje rural</a:t>
            </a:r>
          </a:p>
          <a:p>
            <a:r>
              <a:rPr lang="es-MX"/>
              <a:t>Balance hidrológico diario y mensual</a:t>
            </a:r>
          </a:p>
          <a:p>
            <a:r>
              <a:rPr lang="es-MX"/>
              <a:t>Pronóstico de avenidas en ríos, datos cada 5-10 minutos sería ideal</a:t>
            </a:r>
          </a:p>
          <a:p>
            <a:endParaRPr lang="es-MX" dirty="0"/>
          </a:p>
        </p:txBody>
      </p:sp>
    </p:spTree>
    <p:extLst>
      <p:ext uri="{BB962C8B-B14F-4D97-AF65-F5344CB8AC3E}">
        <p14:creationId xmlns:p14="http://schemas.microsoft.com/office/powerpoint/2010/main" val="105219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6B54220-64EF-952F-9AF5-5FD61D51375D}"/>
              </a:ext>
            </a:extLst>
          </p:cNvPr>
          <p:cNvPicPr>
            <a:picLocks noChangeAspect="1"/>
          </p:cNvPicPr>
          <p:nvPr/>
        </p:nvPicPr>
        <p:blipFill>
          <a:blip r:embed="rId2"/>
          <a:srcRect t="21529"/>
          <a:stretch>
            <a:fillRect/>
          </a:stretch>
        </p:blipFill>
        <p:spPr>
          <a:xfrm>
            <a:off x="0" y="0"/>
            <a:ext cx="12649200" cy="6856326"/>
          </a:xfrm>
          <a:prstGeom prst="rect">
            <a:avLst/>
          </a:prstGeom>
        </p:spPr>
      </p:pic>
    </p:spTree>
    <p:extLst>
      <p:ext uri="{BB962C8B-B14F-4D97-AF65-F5344CB8AC3E}">
        <p14:creationId xmlns:p14="http://schemas.microsoft.com/office/powerpoint/2010/main" val="279428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6438490-57EE-E748-4FD2-411DED7DBCC4}"/>
              </a:ext>
            </a:extLst>
          </p:cNvPr>
          <p:cNvSpPr>
            <a:spLocks noGrp="1"/>
          </p:cNvSpPr>
          <p:nvPr>
            <p:ph type="body"/>
          </p:nvPr>
        </p:nvSpPr>
        <p:spPr/>
        <p:txBody>
          <a:bodyPr/>
          <a:lstStyle/>
          <a:p>
            <a:endParaRPr lang="es-MX"/>
          </a:p>
        </p:txBody>
      </p:sp>
      <p:sp>
        <p:nvSpPr>
          <p:cNvPr id="3" name="Título 2">
            <a:extLst>
              <a:ext uri="{FF2B5EF4-FFF2-40B4-BE49-F238E27FC236}">
                <a16:creationId xmlns:a16="http://schemas.microsoft.com/office/drawing/2014/main" id="{CB4D8519-5B3C-2F1B-7441-A46F03715AEF}"/>
              </a:ext>
            </a:extLst>
          </p:cNvPr>
          <p:cNvSpPr>
            <a:spLocks noGrp="1"/>
          </p:cNvSpPr>
          <p:nvPr>
            <p:ph type="title"/>
          </p:nvPr>
        </p:nvSpPr>
        <p:spPr>
          <a:xfrm>
            <a:off x="498352" y="68872"/>
            <a:ext cx="10915882" cy="884160"/>
          </a:xfrm>
        </p:spPr>
        <p:txBody>
          <a:bodyPr>
            <a:normAutofit fontScale="90000"/>
          </a:bodyPr>
          <a:lstStyle/>
          <a:p>
            <a:pPr marL="0" indent="0">
              <a:buNone/>
            </a:pPr>
            <a:r>
              <a:rPr lang="es-MX" sz="3200" b="1" dirty="0"/>
              <a:t>APP CLIMATE ENGINE---CHIRPS, DAYMET</a:t>
            </a:r>
            <a:br>
              <a:rPr lang="es-MX" dirty="0"/>
            </a:br>
            <a:endParaRPr lang="es-MX" dirty="0"/>
          </a:p>
        </p:txBody>
      </p:sp>
      <p:pic>
        <p:nvPicPr>
          <p:cNvPr id="5" name="Imagen 4">
            <a:extLst>
              <a:ext uri="{FF2B5EF4-FFF2-40B4-BE49-F238E27FC236}">
                <a16:creationId xmlns:a16="http://schemas.microsoft.com/office/drawing/2014/main" id="{AD9FF1A4-EC00-24DF-CE7C-B83A1710DC2D}"/>
              </a:ext>
            </a:extLst>
          </p:cNvPr>
          <p:cNvPicPr>
            <a:picLocks noChangeAspect="1"/>
          </p:cNvPicPr>
          <p:nvPr/>
        </p:nvPicPr>
        <p:blipFill>
          <a:blip r:embed="rId2"/>
          <a:srcRect t="8631" r="2407" b="6645"/>
          <a:stretch>
            <a:fillRect/>
          </a:stretch>
        </p:blipFill>
        <p:spPr>
          <a:xfrm>
            <a:off x="293400" y="981608"/>
            <a:ext cx="11898600" cy="5807520"/>
          </a:xfrm>
          <a:prstGeom prst="rect">
            <a:avLst/>
          </a:prstGeom>
        </p:spPr>
      </p:pic>
    </p:spTree>
    <p:extLst>
      <p:ext uri="{BB962C8B-B14F-4D97-AF65-F5344CB8AC3E}">
        <p14:creationId xmlns:p14="http://schemas.microsoft.com/office/powerpoint/2010/main" val="88933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0A08-D3C9-13B4-6CA2-B22B7AA78764}"/>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FF38E1FA-217C-6D24-B6B2-F7E146D57682}"/>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6922339F-5D19-C780-DCF0-DC92D3022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4AB53B8F-8C97-EB0D-2B21-CE881E55C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C815B6DC-CD9E-D7E2-E279-0CA6688373EC}"/>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9F542786-96E9-A177-B716-DA0890F70F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58152" y="141224"/>
            <a:ext cx="1733848" cy="1655404"/>
          </a:xfrm>
          <a:prstGeom prst="rect">
            <a:avLst/>
          </a:prstGeom>
          <a:noFill/>
          <a:ln>
            <a:noFill/>
          </a:ln>
        </p:spPr>
      </p:pic>
      <p:sp>
        <p:nvSpPr>
          <p:cNvPr id="2" name="Título 1">
            <a:extLst>
              <a:ext uri="{FF2B5EF4-FFF2-40B4-BE49-F238E27FC236}">
                <a16:creationId xmlns:a16="http://schemas.microsoft.com/office/drawing/2014/main" id="{DA34302A-F197-F5B9-D1CA-33C2647B60CD}"/>
              </a:ext>
            </a:extLst>
          </p:cNvPr>
          <p:cNvSpPr>
            <a:spLocks noGrp="1"/>
          </p:cNvSpPr>
          <p:nvPr>
            <p:ph type="title"/>
          </p:nvPr>
        </p:nvSpPr>
        <p:spPr>
          <a:xfrm>
            <a:off x="217521" y="727709"/>
            <a:ext cx="10515600" cy="1778468"/>
          </a:xfrm>
        </p:spPr>
        <p:txBody>
          <a:bodyPr>
            <a:normAutofit/>
          </a:bodyPr>
          <a:lstStyle/>
          <a:p>
            <a:pPr marL="0" indent="0">
              <a:buNone/>
            </a:pPr>
            <a:r>
              <a:rPr lang="es-MX" sz="3600" b="1" dirty="0"/>
              <a:t>LA NECESIDAD DE DATOS DE LLUVIA EN ESTUDIOS SOBRE EL AGUA </a:t>
            </a:r>
          </a:p>
        </p:txBody>
      </p:sp>
      <p:sp>
        <p:nvSpPr>
          <p:cNvPr id="8" name="Marcador de contenido 2">
            <a:extLst>
              <a:ext uri="{FF2B5EF4-FFF2-40B4-BE49-F238E27FC236}">
                <a16:creationId xmlns:a16="http://schemas.microsoft.com/office/drawing/2014/main" id="{593BCA69-E753-4CEF-9E8F-28959529A60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t>Diseño y operación de presas de almacenamiento, datos horarios</a:t>
            </a:r>
          </a:p>
          <a:p>
            <a:r>
              <a:rPr lang="es-MX"/>
              <a:t>Diseño de bordos para protección contra inundaciones</a:t>
            </a:r>
          </a:p>
          <a:p>
            <a:r>
              <a:rPr lang="es-MX"/>
              <a:t>Estudios sobre cambio climático, datos diarios de lluvia (y desde luego de tmax y tmin); al menos 30 años de datos diarios</a:t>
            </a:r>
          </a:p>
          <a:p>
            <a:r>
              <a:rPr lang="es-MX"/>
              <a:t>Investigación sobre los temas anteriores y algunos temas de investigación aparentemente inútiles como la distribución de la lluvia de 24 horas para distribuirla cada media hora (Tipos de tormentas del SCS, tipos I, II, III), curvas Intensidad-Duración-Frecuencia de la lluvia, coeficientes de escurrimientos</a:t>
            </a:r>
          </a:p>
          <a:p>
            <a:endParaRPr lang="es-MX"/>
          </a:p>
          <a:p>
            <a:pPr marL="0" indent="0">
              <a:buFont typeface="Arial" panose="020B0604020202020204" pitchFamily="34" charset="0"/>
              <a:buNone/>
            </a:pPr>
            <a:endParaRPr lang="es-MX"/>
          </a:p>
          <a:p>
            <a:endParaRPr lang="es-MX" dirty="0"/>
          </a:p>
        </p:txBody>
      </p:sp>
    </p:spTree>
    <p:extLst>
      <p:ext uri="{BB962C8B-B14F-4D97-AF65-F5344CB8AC3E}">
        <p14:creationId xmlns:p14="http://schemas.microsoft.com/office/powerpoint/2010/main" val="4056103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D570-AFDE-6AE1-B0E9-B4F000CEF2B9}"/>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5AF8CCF1-E554-BCBB-0786-BF0992C7693F}"/>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8A86460A-3239-8ABF-EFF0-CCEE790CE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F13DF8E3-E0B5-DF1F-EAC6-4B7032936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EBE7CBA6-A6F4-2E4C-3AA7-1E407F237C10}"/>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C835754B-8CD9-8244-E5FA-006639D4F4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58152" y="141224"/>
            <a:ext cx="1733848" cy="1655404"/>
          </a:xfrm>
          <a:prstGeom prst="rect">
            <a:avLst/>
          </a:prstGeom>
          <a:noFill/>
          <a:ln>
            <a:noFill/>
          </a:ln>
        </p:spPr>
      </p:pic>
      <p:sp>
        <p:nvSpPr>
          <p:cNvPr id="2" name="Título 1">
            <a:extLst>
              <a:ext uri="{FF2B5EF4-FFF2-40B4-BE49-F238E27FC236}">
                <a16:creationId xmlns:a16="http://schemas.microsoft.com/office/drawing/2014/main" id="{E6CF79C7-3EF1-C09A-7B7A-3C145F36715D}"/>
              </a:ext>
            </a:extLst>
          </p:cNvPr>
          <p:cNvSpPr>
            <a:spLocks noGrp="1"/>
          </p:cNvSpPr>
          <p:nvPr>
            <p:ph type="title"/>
          </p:nvPr>
        </p:nvSpPr>
        <p:spPr>
          <a:xfrm>
            <a:off x="217521" y="727709"/>
            <a:ext cx="10515600" cy="1778468"/>
          </a:xfrm>
        </p:spPr>
        <p:txBody>
          <a:bodyPr>
            <a:normAutofit/>
          </a:bodyPr>
          <a:lstStyle/>
          <a:p>
            <a:pPr marL="0" indent="0">
              <a:buNone/>
            </a:pPr>
            <a:r>
              <a:rPr lang="es-MX" sz="3600" b="1" dirty="0"/>
              <a:t>EL DIAGNÓSTICO SOBRE LAS BASES DE DATOS</a:t>
            </a:r>
            <a:br>
              <a:rPr lang="es-MX" sz="3600" b="1" dirty="0"/>
            </a:br>
            <a:r>
              <a:rPr lang="es-MX" sz="3600" b="1" dirty="0"/>
              <a:t>HIDROMETEOROLÓGICAS EN MÉXICO</a:t>
            </a:r>
          </a:p>
        </p:txBody>
      </p:sp>
      <p:sp>
        <p:nvSpPr>
          <p:cNvPr id="7" name="Marcador de contenido 2">
            <a:extLst>
              <a:ext uri="{FF2B5EF4-FFF2-40B4-BE49-F238E27FC236}">
                <a16:creationId xmlns:a16="http://schemas.microsoft.com/office/drawing/2014/main" id="{80EC1CE6-2971-5DFF-79FF-A2EA79DE469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t>El Banco Nacional de Datos de Aguas Superficiales (BANDAS) está desactualizado (hasta el 2013 ó 2014)</a:t>
            </a:r>
          </a:p>
          <a:p>
            <a:r>
              <a:rPr lang="es-MX"/>
              <a:t>La Comisión Federal de Electricidad (CFE) tiene su propia base de datos hidrometeorológicos en tiempo real, pero no hay acceso libre a su base de datos</a:t>
            </a:r>
          </a:p>
          <a:p>
            <a:r>
              <a:rPr lang="es-MX"/>
              <a:t>En la base de datos de la CONAGUA, Servicio Meteorológico Nacional, han disminuido el número de estaciones meteorológicas automáticas transmitiendo en tiempo real</a:t>
            </a:r>
          </a:p>
          <a:p>
            <a:r>
              <a:rPr lang="es-MX"/>
              <a:t>Las Comisiones Estatales del Agua, hace 8 años, exhibían sus datos en las plataformas del SMN</a:t>
            </a:r>
            <a:endParaRPr lang="es-MX" dirty="0"/>
          </a:p>
        </p:txBody>
      </p:sp>
    </p:spTree>
    <p:extLst>
      <p:ext uri="{BB962C8B-B14F-4D97-AF65-F5344CB8AC3E}">
        <p14:creationId xmlns:p14="http://schemas.microsoft.com/office/powerpoint/2010/main" val="242389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49900-6419-68D7-0E12-4601BFB91FFF}"/>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20ECB47A-34D0-30CE-5A91-D837141ACDCC}"/>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67E54006-CDAB-EE32-0B81-02934C369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65E85B7F-AD44-F34A-A3FB-4B403EAFB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D869B050-C8F6-521B-0543-FC1F649DEC30}"/>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8D27A73F-B636-834E-B6AA-8667961534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58152" y="141224"/>
            <a:ext cx="1733848" cy="1655404"/>
          </a:xfrm>
          <a:prstGeom prst="rect">
            <a:avLst/>
          </a:prstGeom>
          <a:noFill/>
          <a:ln>
            <a:noFill/>
          </a:ln>
        </p:spPr>
      </p:pic>
      <p:sp>
        <p:nvSpPr>
          <p:cNvPr id="2" name="Título 1">
            <a:extLst>
              <a:ext uri="{FF2B5EF4-FFF2-40B4-BE49-F238E27FC236}">
                <a16:creationId xmlns:a16="http://schemas.microsoft.com/office/drawing/2014/main" id="{171A0337-AF2F-D9DB-13C5-A940E90B7554}"/>
              </a:ext>
            </a:extLst>
          </p:cNvPr>
          <p:cNvSpPr>
            <a:spLocks noGrp="1"/>
          </p:cNvSpPr>
          <p:nvPr>
            <p:ph type="title"/>
          </p:nvPr>
        </p:nvSpPr>
        <p:spPr>
          <a:xfrm>
            <a:off x="217521" y="727709"/>
            <a:ext cx="10515600" cy="1778468"/>
          </a:xfrm>
        </p:spPr>
        <p:txBody>
          <a:bodyPr>
            <a:normAutofit/>
          </a:bodyPr>
          <a:lstStyle/>
          <a:p>
            <a:pPr marL="0" indent="0">
              <a:buNone/>
            </a:pPr>
            <a:r>
              <a:rPr lang="es-MX" sz="3600" b="1" dirty="0"/>
              <a:t>EL DIAGNÓSTICO SOBRE LAS BASES DE DATOS</a:t>
            </a:r>
            <a:br>
              <a:rPr lang="es-MX" sz="3600" b="1" dirty="0"/>
            </a:br>
            <a:r>
              <a:rPr lang="es-MX" sz="3600" b="1" dirty="0"/>
              <a:t>HIDROMETEOROLÓGICAS EN MÉXICO</a:t>
            </a:r>
          </a:p>
        </p:txBody>
      </p:sp>
      <p:sp>
        <p:nvSpPr>
          <p:cNvPr id="7" name="Marcador de contenido 2">
            <a:extLst>
              <a:ext uri="{FF2B5EF4-FFF2-40B4-BE49-F238E27FC236}">
                <a16:creationId xmlns:a16="http://schemas.microsoft.com/office/drawing/2014/main" id="{40FB6DF0-5F11-262F-3AFB-E08070BE93AC}"/>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Las Comisiones Estatales de Protección Civil, dejaron de transmitir sus datos en la plataforma del SMN</a:t>
            </a:r>
          </a:p>
          <a:p>
            <a:pPr marL="0" indent="0">
              <a:buFont typeface="Arial" panose="020B0604020202020204" pitchFamily="34" charset="0"/>
              <a:buNone/>
            </a:pPr>
            <a:r>
              <a:rPr lang="es-MX" b="1" dirty="0"/>
              <a:t>LO BUENO….</a:t>
            </a:r>
          </a:p>
          <a:p>
            <a:r>
              <a:rPr lang="es-MX" dirty="0"/>
              <a:t>Las bases de datos meteorológicas históricas del SMN han sido actualizadas hasta el año 2025</a:t>
            </a:r>
          </a:p>
          <a:p>
            <a:r>
              <a:rPr lang="es-MX" dirty="0"/>
              <a:t>La Secretaría de Marina ha retomado la transmisión de sus datos meteorológicos horarios en tiempo real, en la plataforma del SMN</a:t>
            </a:r>
          </a:p>
          <a:p>
            <a:r>
              <a:rPr lang="es-MX" dirty="0"/>
              <a:t>El personal del SMN siempre ha mostrado la mejor disposición para compartir sus bases de datos a quién lo solicite</a:t>
            </a:r>
          </a:p>
        </p:txBody>
      </p:sp>
    </p:spTree>
    <p:extLst>
      <p:ext uri="{BB962C8B-B14F-4D97-AF65-F5344CB8AC3E}">
        <p14:creationId xmlns:p14="http://schemas.microsoft.com/office/powerpoint/2010/main" val="103213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5883C034-B49E-4647-B939-4AD737EC1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657A6B74-069D-4C74-86C0-63D0E2641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00AB2F5C-F848-4174-8DE1-66AF0A5D97FB}"/>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951C1951-6E3D-B94A-304A-8F33E0EFA6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05754" y="152402"/>
            <a:ext cx="954405" cy="911225"/>
          </a:xfrm>
          <a:prstGeom prst="rect">
            <a:avLst/>
          </a:prstGeom>
          <a:noFill/>
          <a:ln>
            <a:noFill/>
          </a:ln>
        </p:spPr>
      </p:pic>
      <p:pic>
        <p:nvPicPr>
          <p:cNvPr id="7" name="Picture 2" descr="Agua Potable | Sustentabilidad y Desarrollo">
            <a:extLst>
              <a:ext uri="{FF2B5EF4-FFF2-40B4-BE49-F238E27FC236}">
                <a16:creationId xmlns:a16="http://schemas.microsoft.com/office/drawing/2014/main" id="{BD3CC6A7-757E-85E2-8432-2C6DC6DEE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108" y="2526949"/>
            <a:ext cx="3212892" cy="2854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loomberg/Bloomberg via Getty Images">
            <a:extLst>
              <a:ext uri="{FF2B5EF4-FFF2-40B4-BE49-F238E27FC236}">
                <a16:creationId xmlns:a16="http://schemas.microsoft.com/office/drawing/2014/main" id="{3FFD182D-BB08-1654-AE7A-F11F0F611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3013" y="2476450"/>
            <a:ext cx="4431224" cy="295551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0E1D8C75-3E2F-811A-F302-87A7FF125C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2" y="2316533"/>
            <a:ext cx="4367135" cy="3275351"/>
          </a:xfrm>
          <a:prstGeom prst="rect">
            <a:avLst/>
          </a:prstGeom>
        </p:spPr>
      </p:pic>
      <p:sp>
        <p:nvSpPr>
          <p:cNvPr id="10" name="CuadroTexto 9">
            <a:extLst>
              <a:ext uri="{FF2B5EF4-FFF2-40B4-BE49-F238E27FC236}">
                <a16:creationId xmlns:a16="http://schemas.microsoft.com/office/drawing/2014/main" id="{AEE61AF9-B989-F79D-AAC3-84F1C9220796}"/>
              </a:ext>
            </a:extLst>
          </p:cNvPr>
          <p:cNvSpPr txBox="1"/>
          <p:nvPr/>
        </p:nvSpPr>
        <p:spPr>
          <a:xfrm>
            <a:off x="1748852" y="970343"/>
            <a:ext cx="8694295" cy="584775"/>
          </a:xfrm>
          <a:prstGeom prst="rect">
            <a:avLst/>
          </a:prstGeom>
          <a:noFill/>
        </p:spPr>
        <p:txBody>
          <a:bodyPr wrap="square" rtlCol="0">
            <a:spAutoFit/>
          </a:bodyPr>
          <a:lstStyle/>
          <a:p>
            <a:pPr algn="ctr"/>
            <a:r>
              <a:rPr lang="es-MX" sz="3200" b="1" i="1" dirty="0"/>
              <a:t>“Donde fluye el agua, fluye la igualdad”</a:t>
            </a:r>
          </a:p>
        </p:txBody>
      </p:sp>
    </p:spTree>
    <p:extLst>
      <p:ext uri="{BB962C8B-B14F-4D97-AF65-F5344CB8AC3E}">
        <p14:creationId xmlns:p14="http://schemas.microsoft.com/office/powerpoint/2010/main" val="49525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67C1C-2A79-D14B-8643-A8AA27EBCAE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6CE4504-71E5-88C9-AE85-B6FFCD17D9AE}"/>
              </a:ext>
            </a:extLst>
          </p:cNvPr>
          <p:cNvSpPr>
            <a:spLocks noGrp="1"/>
          </p:cNvSpPr>
          <p:nvPr>
            <p:ph type="title"/>
          </p:nvPr>
        </p:nvSpPr>
        <p:spPr/>
        <p:txBody>
          <a:bodyPr/>
          <a:lstStyle/>
          <a:p>
            <a:pPr algn="ctr"/>
            <a:r>
              <a:rPr lang="es-MX" b="1" dirty="0"/>
              <a:t>Las deficiencias sobre los datos hidrometeorológicos</a:t>
            </a:r>
          </a:p>
        </p:txBody>
      </p:sp>
      <p:sp>
        <p:nvSpPr>
          <p:cNvPr id="8" name="Marcador de contenido 2">
            <a:extLst>
              <a:ext uri="{FF2B5EF4-FFF2-40B4-BE49-F238E27FC236}">
                <a16:creationId xmlns:a16="http://schemas.microsoft.com/office/drawing/2014/main" id="{100EEFBB-A936-B06D-F2DB-7C6DB4C17873}"/>
              </a:ext>
            </a:extLst>
          </p:cNvPr>
          <p:cNvSpPr txBox="1">
            <a:spLocks noGrp="1"/>
          </p:cNvSpPr>
          <p:nvPr>
            <p:ph idx="1"/>
          </p:nvPr>
        </p:nvSpPr>
        <p:spPr>
          <a:xfrm>
            <a:off x="838200" y="1825625"/>
            <a:ext cx="1051560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Existen muchos datos faltantes meteorológicos en toda la república mexicana</a:t>
            </a:r>
          </a:p>
          <a:p>
            <a:r>
              <a:rPr lang="es-MX" dirty="0"/>
              <a:t>Hay estados de la república mexicana, como el estado de Oaxaca, en donde los datos faltantes meteorológicos son mayores del 30%.</a:t>
            </a:r>
          </a:p>
          <a:p>
            <a:r>
              <a:rPr lang="es-MX" dirty="0"/>
              <a:t>Los datos del BANDAS, hay muchos datos faltantes y es muy probable que ya no exista el personal para realizar mediciones y/o procesar la información hasta hacerla llegar a la plataforma en internet.</a:t>
            </a:r>
          </a:p>
          <a:p>
            <a:r>
              <a:rPr lang="es-MX" dirty="0"/>
              <a:t>El auge y la disminución en la medición de datos, hasta antes del año 2019 había coincidido con la bonanza o desgracia económica del país. En los años 70s hubo un tremendo éxito en la medición</a:t>
            </a:r>
          </a:p>
          <a:p>
            <a:endParaRPr lang="es-MX" dirty="0"/>
          </a:p>
        </p:txBody>
      </p:sp>
    </p:spTree>
    <p:extLst>
      <p:ext uri="{BB962C8B-B14F-4D97-AF65-F5344CB8AC3E}">
        <p14:creationId xmlns:p14="http://schemas.microsoft.com/office/powerpoint/2010/main" val="3056048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DF28F-64DD-E781-35FA-C2CB7B375A4C}"/>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2A7C630E-682D-5DFD-9611-E2D385CB613A}"/>
              </a:ext>
            </a:extLst>
          </p:cNvPr>
          <p:cNvPicPr/>
          <p:nvPr/>
        </p:nvPicPr>
        <p:blipFill>
          <a:blip r:embed="rId2"/>
          <a:srcRect l="1145" t="31241" r="22325" b="24705"/>
          <a:stretch/>
        </p:blipFill>
        <p:spPr>
          <a:xfrm>
            <a:off x="217521" y="35129"/>
            <a:ext cx="3444184" cy="442065"/>
          </a:xfrm>
          <a:prstGeom prst="rect">
            <a:avLst/>
          </a:prstGeom>
          <a:noFill/>
          <a:ln w="0">
            <a:noFill/>
          </a:ln>
        </p:spPr>
      </p:pic>
      <p:pic>
        <p:nvPicPr>
          <p:cNvPr id="4" name="Imagen 3">
            <a:extLst>
              <a:ext uri="{FF2B5EF4-FFF2-40B4-BE49-F238E27FC236}">
                <a16:creationId xmlns:a16="http://schemas.microsoft.com/office/drawing/2014/main" id="{A070A3DA-1A12-E11E-2A7C-4CE09020B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38466578-71FC-AA40-66EB-3E51B9AAD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2AF453CA-C947-8A56-A62E-EB009278829E}"/>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B501997B-56A0-1067-D4AF-264661321F0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20074" y="119843"/>
            <a:ext cx="954405" cy="911225"/>
          </a:xfrm>
          <a:prstGeom prst="rect">
            <a:avLst/>
          </a:prstGeom>
          <a:noFill/>
          <a:ln>
            <a:noFill/>
          </a:ln>
        </p:spPr>
      </p:pic>
      <p:sp>
        <p:nvSpPr>
          <p:cNvPr id="7" name="Título 1">
            <a:extLst>
              <a:ext uri="{FF2B5EF4-FFF2-40B4-BE49-F238E27FC236}">
                <a16:creationId xmlns:a16="http://schemas.microsoft.com/office/drawing/2014/main" id="{64D9B060-7F0E-0699-491C-7E42374BDE50}"/>
              </a:ext>
            </a:extLst>
          </p:cNvPr>
          <p:cNvSpPr>
            <a:spLocks noGrp="1"/>
          </p:cNvSpPr>
          <p:nvPr>
            <p:ph type="title"/>
          </p:nvPr>
        </p:nvSpPr>
        <p:spPr>
          <a:xfrm>
            <a:off x="741218" y="877743"/>
            <a:ext cx="10515600" cy="1325563"/>
          </a:xfrm>
        </p:spPr>
        <p:txBody>
          <a:bodyPr>
            <a:normAutofit/>
          </a:bodyPr>
          <a:lstStyle/>
          <a:p>
            <a:pPr marL="0" indent="0" algn="ctr">
              <a:buNone/>
            </a:pPr>
            <a:r>
              <a:rPr lang="es-MX" sz="3600" b="1" dirty="0"/>
              <a:t>Las deficiencias sobre los datos hidrometeorológicos</a:t>
            </a:r>
          </a:p>
        </p:txBody>
      </p:sp>
      <p:sp>
        <p:nvSpPr>
          <p:cNvPr id="9" name="CuadroTexto 8">
            <a:extLst>
              <a:ext uri="{FF2B5EF4-FFF2-40B4-BE49-F238E27FC236}">
                <a16:creationId xmlns:a16="http://schemas.microsoft.com/office/drawing/2014/main" id="{8C2941C2-77C1-5081-723F-661F3C74E1D1}"/>
              </a:ext>
            </a:extLst>
          </p:cNvPr>
          <p:cNvSpPr txBox="1"/>
          <p:nvPr/>
        </p:nvSpPr>
        <p:spPr>
          <a:xfrm>
            <a:off x="1052945" y="2673927"/>
            <a:ext cx="9809019" cy="2954655"/>
          </a:xfrm>
          <a:prstGeom prst="rect">
            <a:avLst/>
          </a:prstGeom>
          <a:noFill/>
        </p:spPr>
        <p:txBody>
          <a:bodyPr wrap="square" rtlCol="0">
            <a:spAutoFit/>
          </a:bodyPr>
          <a:lstStyle/>
          <a:p>
            <a:pPr marL="285750" indent="-285750">
              <a:buFont typeface="Arial" panose="020B0604020202020204" pitchFamily="34" charset="0"/>
              <a:buChar char="•"/>
            </a:pPr>
            <a:r>
              <a:rPr lang="es-MX" sz="2800" dirty="0"/>
              <a:t>Dejamos de medir sedimentos en ríos a principios de los años 90s, datos que se reflejaban en la base de datos del BANDAS</a:t>
            </a:r>
          </a:p>
          <a:p>
            <a:pPr marL="285750" indent="-285750">
              <a:buFont typeface="Arial" panose="020B0604020202020204" pitchFamily="34" charset="0"/>
              <a:buChar char="•"/>
            </a:pPr>
            <a:r>
              <a:rPr lang="es-MX" sz="2800" dirty="0"/>
              <a:t>Por corto tiempo tuvimos la alegría de ver las bases de datos del instituto de ingeniería de la UNAM para la </a:t>
            </a:r>
            <a:r>
              <a:rPr lang="es-MX" sz="2800" dirty="0" err="1"/>
              <a:t>CdMx</a:t>
            </a:r>
            <a:r>
              <a:rPr lang="es-MX" sz="2800" dirty="0"/>
              <a:t>. Medían lluvia cada 2 minutos para toda la </a:t>
            </a:r>
            <a:r>
              <a:rPr lang="es-MX" sz="2800" dirty="0" err="1"/>
              <a:t>CdMx</a:t>
            </a:r>
            <a:r>
              <a:rPr lang="es-MX" sz="2800" dirty="0"/>
              <a:t>.</a:t>
            </a: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61655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2D5D-42A5-7209-8654-DB249ED8E9C4}"/>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B5234C07-44F9-DF7D-AC17-0424F847E7C5}"/>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F465D13B-8AB3-FC22-4A73-59C1CFB1C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9DDC1A40-581C-8878-C833-810807944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7051C528-C80A-60C0-70B0-5684D8098C8C}"/>
              </a:ext>
            </a:extLst>
          </p:cNvPr>
          <p:cNvSpPr txBox="1"/>
          <p:nvPr/>
        </p:nvSpPr>
        <p:spPr>
          <a:xfrm>
            <a:off x="4230690" y="152402"/>
            <a:ext cx="3313729" cy="430887"/>
          </a:xfrm>
          <a:prstGeom prst="rect">
            <a:avLst/>
          </a:prstGeom>
          <a:noFill/>
        </p:spPr>
        <p:txBody>
          <a:bodyPr wrap="none" rtlCol="0">
            <a:spAutoFit/>
          </a:bodyPr>
          <a:lstStyle/>
          <a:p>
            <a:pPr algn="ctr"/>
            <a:r>
              <a:rPr lang="es-ES" sz="1100" b="1">
                <a:solidFill>
                  <a:srgbClr val="691932"/>
                </a:solidFill>
                <a:latin typeface="Noto Sans"/>
              </a:rPr>
              <a:t>DIA MUNDIAL DEL AGUA 2026</a:t>
            </a:r>
          </a:p>
          <a:p>
            <a:pPr algn="ctr"/>
            <a:r>
              <a:rPr lang="es-ES" sz="1100" b="1">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62E0DC1E-84C4-498A-885E-89D799EC63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34254" y="141224"/>
            <a:ext cx="1357745" cy="911721"/>
          </a:xfrm>
          <a:prstGeom prst="rect">
            <a:avLst/>
          </a:prstGeom>
          <a:noFill/>
          <a:ln>
            <a:noFill/>
          </a:ln>
        </p:spPr>
      </p:pic>
      <p:pic>
        <p:nvPicPr>
          <p:cNvPr id="10243" name="Picture 2">
            <a:extLst>
              <a:ext uri="{FF2B5EF4-FFF2-40B4-BE49-F238E27FC236}">
                <a16:creationId xmlns:a16="http://schemas.microsoft.com/office/drawing/2014/main" id="{AF03DEDD-A90F-C463-7B3A-76DC34B4E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26" y="729240"/>
            <a:ext cx="1016212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1 Título">
            <a:extLst>
              <a:ext uri="{FF2B5EF4-FFF2-40B4-BE49-F238E27FC236}">
                <a16:creationId xmlns:a16="http://schemas.microsoft.com/office/drawing/2014/main" id="{2BCAFC9B-B70A-A1F8-57CF-BAE86A2C9B34}"/>
              </a:ext>
            </a:extLst>
          </p:cNvPr>
          <p:cNvSpPr>
            <a:spLocks noGrp="1"/>
          </p:cNvSpPr>
          <p:nvPr>
            <p:ph type="title"/>
          </p:nvPr>
        </p:nvSpPr>
        <p:spPr>
          <a:xfrm>
            <a:off x="2209800" y="5840990"/>
            <a:ext cx="8496300" cy="1143000"/>
          </a:xfrm>
        </p:spPr>
        <p:txBody>
          <a:bodyPr/>
          <a:lstStyle/>
          <a:p>
            <a:pPr marL="0" indent="0">
              <a:buNone/>
              <a:defRPr/>
            </a:pPr>
            <a:r>
              <a:rPr lang="es-MX" sz="2400" b="1" dirty="0"/>
              <a:t>8 DE AGOSTO DEL 2010; VEGA DE LOS GATOS</a:t>
            </a:r>
            <a:br>
              <a:rPr lang="es-MX" sz="2400" b="1" dirty="0"/>
            </a:br>
            <a:r>
              <a:rPr lang="es-MX" sz="2400" b="1" dirty="0"/>
              <a:t>TAPACHULA, CHIS. Tormenta que generó mucho sedimento</a:t>
            </a:r>
          </a:p>
        </p:txBody>
      </p:sp>
    </p:spTree>
    <p:extLst>
      <p:ext uri="{BB962C8B-B14F-4D97-AF65-F5344CB8AC3E}">
        <p14:creationId xmlns:p14="http://schemas.microsoft.com/office/powerpoint/2010/main" val="3462010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4 Imagen" descr="C:\Users\PERSONAL\Documents\MONITOREO 2010\INFORME FINAL MONITOREO 2010\deszolve en vega de los gatos.jpg">
            <a:extLst>
              <a:ext uri="{FF2B5EF4-FFF2-40B4-BE49-F238E27FC236}">
                <a16:creationId xmlns:a16="http://schemas.microsoft.com/office/drawing/2014/main" id="{F6E5651D-3D00-E20D-B25A-CCB5979AD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5913"/>
            <a:ext cx="9144000"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21756B3C-9F1D-C683-6E0A-C2D0D2B35803}"/>
              </a:ext>
            </a:extLst>
          </p:cNvPr>
          <p:cNvSpPr txBox="1"/>
          <p:nvPr/>
        </p:nvSpPr>
        <p:spPr>
          <a:xfrm>
            <a:off x="9615055" y="3048000"/>
            <a:ext cx="2798618" cy="1200329"/>
          </a:xfrm>
          <a:prstGeom prst="rect">
            <a:avLst/>
          </a:prstGeom>
          <a:noFill/>
        </p:spPr>
        <p:txBody>
          <a:bodyPr wrap="square" rtlCol="0">
            <a:spAutoFit/>
          </a:bodyPr>
          <a:lstStyle/>
          <a:p>
            <a:r>
              <a:rPr lang="es-MX" sz="2400" dirty="0">
                <a:solidFill>
                  <a:schemeClr val="bg1"/>
                </a:solidFill>
                <a:highlight>
                  <a:srgbClr val="000080"/>
                </a:highlight>
              </a:rPr>
              <a:t>Vega de los Gatos</a:t>
            </a:r>
          </a:p>
          <a:p>
            <a:r>
              <a:rPr lang="es-MX" sz="2400" dirty="0">
                <a:solidFill>
                  <a:schemeClr val="bg1"/>
                </a:solidFill>
                <a:highlight>
                  <a:srgbClr val="000080"/>
                </a:highlight>
              </a:rPr>
              <a:t>Tapachula Chiapas</a:t>
            </a:r>
          </a:p>
          <a:p>
            <a:r>
              <a:rPr lang="es-MX" sz="2400" dirty="0">
                <a:solidFill>
                  <a:schemeClr val="bg1"/>
                </a:solidFill>
                <a:highlight>
                  <a:srgbClr val="000080"/>
                </a:highlight>
              </a:rPr>
              <a:t>México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43AD4-8866-CC36-259E-8C2C1A29CFF6}"/>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DC8223C5-15A9-E172-5470-6FEED9762B5D}"/>
              </a:ext>
            </a:extLst>
          </p:cNvPr>
          <p:cNvPicPr/>
          <p:nvPr/>
        </p:nvPicPr>
        <p:blipFill>
          <a:blip r:embed="rId2"/>
          <a:srcRect l="1145" t="31241" r="22325" b="24705"/>
          <a:stretch/>
        </p:blipFill>
        <p:spPr>
          <a:xfrm>
            <a:off x="217521" y="35129"/>
            <a:ext cx="3444184" cy="442065"/>
          </a:xfrm>
          <a:prstGeom prst="rect">
            <a:avLst/>
          </a:prstGeom>
          <a:noFill/>
          <a:ln w="0">
            <a:noFill/>
          </a:ln>
        </p:spPr>
      </p:pic>
      <p:pic>
        <p:nvPicPr>
          <p:cNvPr id="4" name="Imagen 3">
            <a:extLst>
              <a:ext uri="{FF2B5EF4-FFF2-40B4-BE49-F238E27FC236}">
                <a16:creationId xmlns:a16="http://schemas.microsoft.com/office/drawing/2014/main" id="{70548256-DC25-2837-FD13-056F0848F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96408820-1791-F4BF-AA6F-36BB1974F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4CA62396-99D3-80DE-7A9F-B1E8E22128BB}"/>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74ED858E-3805-53C5-2D90-F3B3DDACA1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20074" y="119843"/>
            <a:ext cx="954405" cy="911225"/>
          </a:xfrm>
          <a:prstGeom prst="rect">
            <a:avLst/>
          </a:prstGeom>
          <a:noFill/>
          <a:ln>
            <a:noFill/>
          </a:ln>
        </p:spPr>
      </p:pic>
      <p:sp>
        <p:nvSpPr>
          <p:cNvPr id="7" name="Título 1">
            <a:extLst>
              <a:ext uri="{FF2B5EF4-FFF2-40B4-BE49-F238E27FC236}">
                <a16:creationId xmlns:a16="http://schemas.microsoft.com/office/drawing/2014/main" id="{C844B4BE-D591-FCAD-4EFC-36517762836D}"/>
              </a:ext>
            </a:extLst>
          </p:cNvPr>
          <p:cNvSpPr>
            <a:spLocks noGrp="1"/>
          </p:cNvSpPr>
          <p:nvPr>
            <p:ph type="title"/>
          </p:nvPr>
        </p:nvSpPr>
        <p:spPr>
          <a:xfrm>
            <a:off x="741218" y="877743"/>
            <a:ext cx="10515600" cy="1325563"/>
          </a:xfrm>
        </p:spPr>
        <p:txBody>
          <a:bodyPr>
            <a:normAutofit/>
          </a:bodyPr>
          <a:lstStyle/>
          <a:p>
            <a:pPr marL="0" indent="0" algn="ctr">
              <a:buNone/>
            </a:pPr>
            <a:r>
              <a:rPr lang="es-MX" sz="3600" b="1" dirty="0"/>
              <a:t>LAS ALTERNATIVAS A LAS DEFICIENCIAS EN LOS DATOS HIDROMETEOROLÓGICOS</a:t>
            </a:r>
          </a:p>
        </p:txBody>
      </p:sp>
      <p:sp>
        <p:nvSpPr>
          <p:cNvPr id="2" name="Marcador de contenido 2">
            <a:extLst>
              <a:ext uri="{FF2B5EF4-FFF2-40B4-BE49-F238E27FC236}">
                <a16:creationId xmlns:a16="http://schemas.microsoft.com/office/drawing/2014/main" id="{BB385258-E16D-CB61-F276-0D53562F0060}"/>
              </a:ext>
            </a:extLst>
          </p:cNvPr>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t>Generar datos faltantes de lluvia y temperatura con los mejores métodos teóricos posibles</a:t>
            </a:r>
          </a:p>
          <a:p>
            <a:r>
              <a:rPr lang="es-MX"/>
              <a:t>Usar la base de datos CHIRPS para datos de lluvia diarios, pentadas y mensuales, disponibles desde el año 1980</a:t>
            </a:r>
          </a:p>
          <a:p>
            <a:r>
              <a:rPr lang="es-MX"/>
              <a:t>En general usar la base de datos App Climate Engine para cualquier parte del país</a:t>
            </a:r>
          </a:p>
          <a:p>
            <a:r>
              <a:rPr lang="es-MX"/>
              <a:t>La NASA tiene algunos datos disponibles de lluvias horarias interpretadas a partir de imágenes de satélite (GPM-IMERG)</a:t>
            </a:r>
          </a:p>
          <a:p>
            <a:r>
              <a:rPr lang="es-MX"/>
              <a:t>La NASA tiene disponibles algunos datos de volúmenes de escurrimiento mensuales</a:t>
            </a:r>
            <a:endParaRPr lang="es-MX" dirty="0"/>
          </a:p>
        </p:txBody>
      </p:sp>
    </p:spTree>
    <p:extLst>
      <p:ext uri="{BB962C8B-B14F-4D97-AF65-F5344CB8AC3E}">
        <p14:creationId xmlns:p14="http://schemas.microsoft.com/office/powerpoint/2010/main" val="3699959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72C21-0091-C933-4E8A-79B36D874816}"/>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729338F2-B614-CEAE-697E-0D0F0C660FE9}"/>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E4ADDD14-BF42-B19E-C2FF-F69633602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4702B966-19D9-D790-DCAA-EF16E4CAB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3F5B3CA4-E103-704E-314A-D696CE1FF231}"/>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sp>
        <p:nvSpPr>
          <p:cNvPr id="3" name="Título 1">
            <a:extLst>
              <a:ext uri="{FF2B5EF4-FFF2-40B4-BE49-F238E27FC236}">
                <a16:creationId xmlns:a16="http://schemas.microsoft.com/office/drawing/2014/main" id="{A8D8C967-D60A-2351-7987-F996C27D5181}"/>
              </a:ext>
            </a:extLst>
          </p:cNvPr>
          <p:cNvSpPr>
            <a:spLocks noGrp="1"/>
          </p:cNvSpPr>
          <p:nvPr>
            <p:ph type="title"/>
          </p:nvPr>
        </p:nvSpPr>
        <p:spPr>
          <a:xfrm>
            <a:off x="430678" y="919307"/>
            <a:ext cx="10515600" cy="1325563"/>
          </a:xfrm>
        </p:spPr>
        <p:txBody>
          <a:bodyPr>
            <a:noAutofit/>
          </a:bodyPr>
          <a:lstStyle/>
          <a:p>
            <a:pPr marL="0" indent="0">
              <a:buNone/>
            </a:pPr>
            <a:r>
              <a:rPr lang="es-MX" sz="3200" b="1" dirty="0"/>
              <a:t>Si alguien con capacidad de tomar decisiones en CONAGUA y/o en CFE, me está leyendo, POR FAVOR:</a:t>
            </a:r>
          </a:p>
        </p:txBody>
      </p:sp>
      <p:sp>
        <p:nvSpPr>
          <p:cNvPr id="7" name="Marcador de contenido 2">
            <a:extLst>
              <a:ext uri="{FF2B5EF4-FFF2-40B4-BE49-F238E27FC236}">
                <a16:creationId xmlns:a16="http://schemas.microsoft.com/office/drawing/2014/main" id="{74036DCC-6C75-F898-FAA0-92C716643977}"/>
              </a:ext>
            </a:extLst>
          </p:cNvPr>
          <p:cNvSpPr txBox="1">
            <a:spLocks/>
          </p:cNvSpPr>
          <p:nvPr/>
        </p:nvSpPr>
        <p:spPr>
          <a:xfrm>
            <a:off x="626457" y="258872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Actualizar las bases de datos aguas superficiales BANDAS</a:t>
            </a:r>
          </a:p>
          <a:p>
            <a:r>
              <a:rPr lang="es-MX" dirty="0"/>
              <a:t>Dar acceso a la academia a la plataforma de datos hidrometeorológicos en tiempo real de la Comisión Federal de Electricidad (CFE)</a:t>
            </a:r>
          </a:p>
          <a:p>
            <a:r>
              <a:rPr lang="es-MX" dirty="0"/>
              <a:t>Que protección civil y las comisiones estatales del agua, vuelvan a transmitir sus datos en la plataforma del SMN</a:t>
            </a:r>
          </a:p>
          <a:p>
            <a:r>
              <a:rPr lang="es-MX" dirty="0"/>
              <a:t>Que el SACM revise la situación de la transmisión de sus datos a través de internet porque hubo días que señalaba error</a:t>
            </a:r>
          </a:p>
          <a:p>
            <a:pPr marL="0" indent="0">
              <a:buFont typeface="Arial" panose="020B0604020202020204" pitchFamily="34" charset="0"/>
              <a:buNone/>
            </a:pPr>
            <a:endParaRPr lang="es-MX" dirty="0"/>
          </a:p>
        </p:txBody>
      </p:sp>
      <p:pic>
        <p:nvPicPr>
          <p:cNvPr id="8" name="Imagen 7">
            <a:extLst>
              <a:ext uri="{FF2B5EF4-FFF2-40B4-BE49-F238E27FC236}">
                <a16:creationId xmlns:a16="http://schemas.microsoft.com/office/drawing/2014/main" id="{2F043524-F5C5-EC7B-45B6-4F4F55D15D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77444" y="261792"/>
            <a:ext cx="954405" cy="911225"/>
          </a:xfrm>
          <a:prstGeom prst="rect">
            <a:avLst/>
          </a:prstGeom>
          <a:noFill/>
          <a:ln>
            <a:noFill/>
          </a:ln>
        </p:spPr>
      </p:pic>
    </p:spTree>
    <p:extLst>
      <p:ext uri="{BB962C8B-B14F-4D97-AF65-F5344CB8AC3E}">
        <p14:creationId xmlns:p14="http://schemas.microsoft.com/office/powerpoint/2010/main" val="1706432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9" name="Rectangle 2867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1" name="Rectangle 2868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4" name="Picture 2">
            <a:extLst>
              <a:ext uri="{FF2B5EF4-FFF2-40B4-BE49-F238E27FC236}">
                <a16:creationId xmlns:a16="http://schemas.microsoft.com/office/drawing/2014/main" id="{79240D0B-4774-19B3-E462-13CFB3182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418" r="1" b="1"/>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sp>
        <p:nvSpPr>
          <p:cNvPr id="2" name="Marcador de texto 1">
            <a:extLst>
              <a:ext uri="{FF2B5EF4-FFF2-40B4-BE49-F238E27FC236}">
                <a16:creationId xmlns:a16="http://schemas.microsoft.com/office/drawing/2014/main" id="{3E891EA0-D2FA-A1AF-6717-046A37099CC1}"/>
              </a:ext>
            </a:extLst>
          </p:cNvPr>
          <p:cNvSpPr>
            <a:spLocks noGrp="1"/>
          </p:cNvSpPr>
          <p:nvPr>
            <p:ph type="body"/>
          </p:nvPr>
        </p:nvSpPr>
        <p:spPr>
          <a:xfrm>
            <a:off x="7320465" y="2194102"/>
            <a:ext cx="4140013" cy="3908586"/>
          </a:xfrm>
        </p:spPr>
        <p:txBody>
          <a:bodyPr vert="horz" lIns="91440" tIns="45720" rIns="91440" bIns="45720" rtlCol="0">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3200" b="1" dirty="0"/>
              <a:t>GRACIAS!</a:t>
            </a:r>
          </a:p>
        </p:txBody>
      </p:sp>
    </p:spTree>
    <p:extLst>
      <p:ext uri="{BB962C8B-B14F-4D97-AF65-F5344CB8AC3E}">
        <p14:creationId xmlns:p14="http://schemas.microsoft.com/office/powerpoint/2010/main" val="101074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1ACF1-8BF1-9E19-2790-C8A59DEC69B5}"/>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FEFD7DAD-E542-530D-5D87-6B2751D8640A}"/>
              </a:ext>
            </a:extLst>
          </p:cNvPr>
          <p:cNvPicPr/>
          <p:nvPr/>
        </p:nvPicPr>
        <p:blipFill>
          <a:blip r:embed="rId2"/>
          <a:srcRect l="1145" t="31241" r="22325" b="24705"/>
          <a:stretch/>
        </p:blipFill>
        <p:spPr>
          <a:xfrm>
            <a:off x="183091" y="57151"/>
            <a:ext cx="3098278" cy="397668"/>
          </a:xfrm>
          <a:prstGeom prst="rect">
            <a:avLst/>
          </a:prstGeom>
          <a:noFill/>
          <a:ln w="0">
            <a:noFill/>
          </a:ln>
        </p:spPr>
      </p:pic>
      <p:pic>
        <p:nvPicPr>
          <p:cNvPr id="4" name="Imagen 3">
            <a:extLst>
              <a:ext uri="{FF2B5EF4-FFF2-40B4-BE49-F238E27FC236}">
                <a16:creationId xmlns:a16="http://schemas.microsoft.com/office/drawing/2014/main" id="{B6997FE5-BD1A-4885-D296-A5176F0FD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320" y="131809"/>
            <a:ext cx="322778" cy="322778"/>
          </a:xfrm>
          <a:prstGeom prst="rect">
            <a:avLst/>
          </a:prstGeom>
        </p:spPr>
      </p:pic>
      <p:pic>
        <p:nvPicPr>
          <p:cNvPr id="5" name="Imagen 4">
            <a:extLst>
              <a:ext uri="{FF2B5EF4-FFF2-40B4-BE49-F238E27FC236}">
                <a16:creationId xmlns:a16="http://schemas.microsoft.com/office/drawing/2014/main" id="{C0F7DF8C-E808-B428-46D9-8778C5B22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325819"/>
            <a:ext cx="827883" cy="445294"/>
          </a:xfrm>
          <a:prstGeom prst="rect">
            <a:avLst/>
          </a:prstGeom>
        </p:spPr>
      </p:pic>
      <p:sp>
        <p:nvSpPr>
          <p:cNvPr id="2" name="CuadroTexto 1">
            <a:extLst>
              <a:ext uri="{FF2B5EF4-FFF2-40B4-BE49-F238E27FC236}">
                <a16:creationId xmlns:a16="http://schemas.microsoft.com/office/drawing/2014/main" id="{43F7821C-84BD-4552-2A14-C1089C8EF74B}"/>
              </a:ext>
            </a:extLst>
          </p:cNvPr>
          <p:cNvSpPr txBox="1"/>
          <p:nvPr/>
        </p:nvSpPr>
        <p:spPr>
          <a:xfrm>
            <a:off x="3633081" y="111218"/>
            <a:ext cx="3313729" cy="430887"/>
          </a:xfrm>
          <a:prstGeom prst="rect">
            <a:avLst/>
          </a:prstGeom>
          <a:noFill/>
        </p:spPr>
        <p:txBody>
          <a:bodyPr wrap="none" rtlCol="0">
            <a:spAutoFit/>
          </a:bodyPr>
          <a:lstStyle/>
          <a:p>
            <a:pPr algn="ctr"/>
            <a:r>
              <a:rPr lang="es-ES" sz="1100" b="1">
                <a:solidFill>
                  <a:srgbClr val="691932"/>
                </a:solidFill>
                <a:latin typeface="Noto Sans"/>
              </a:rPr>
              <a:t>DIA MUNDIAL DEL AGUA 2026</a:t>
            </a:r>
          </a:p>
          <a:p>
            <a:pPr algn="ctr"/>
            <a:r>
              <a:rPr lang="es-ES" sz="1100" b="1">
                <a:solidFill>
                  <a:srgbClr val="691932"/>
                </a:solidFill>
                <a:latin typeface="Noto Sans"/>
              </a:rPr>
              <a:t>DONDE FLUYE EL AGUA, CRECE LA IGUALDAD</a:t>
            </a:r>
            <a:endParaRPr lang="es-MX" sz="1100" b="1" dirty="0">
              <a:solidFill>
                <a:srgbClr val="691932"/>
              </a:solidFill>
              <a:latin typeface="Noto Sans"/>
            </a:endParaRPr>
          </a:p>
        </p:txBody>
      </p:sp>
      <p:pic>
        <p:nvPicPr>
          <p:cNvPr id="7" name="Imagen 6">
            <a:extLst>
              <a:ext uri="{FF2B5EF4-FFF2-40B4-BE49-F238E27FC236}">
                <a16:creationId xmlns:a16="http://schemas.microsoft.com/office/drawing/2014/main" id="{7E23A13E-68D4-0741-7893-E2A0847352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9527" y="111218"/>
            <a:ext cx="1607127" cy="1350627"/>
          </a:xfrm>
          <a:prstGeom prst="rect">
            <a:avLst/>
          </a:prstGeom>
          <a:noFill/>
          <a:ln>
            <a:noFill/>
          </a:ln>
        </p:spPr>
      </p:pic>
      <p:pic>
        <p:nvPicPr>
          <p:cNvPr id="6" name="Imagen 5">
            <a:extLst>
              <a:ext uri="{FF2B5EF4-FFF2-40B4-BE49-F238E27FC236}">
                <a16:creationId xmlns:a16="http://schemas.microsoft.com/office/drawing/2014/main" id="{BF8B5DF4-9C41-026C-1E9E-BB75346CC3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960" y="992405"/>
            <a:ext cx="5486400" cy="5778708"/>
          </a:xfrm>
          <a:prstGeom prst="rect">
            <a:avLst/>
          </a:prstGeom>
        </p:spPr>
      </p:pic>
      <p:sp>
        <p:nvSpPr>
          <p:cNvPr id="8" name="CuadroTexto 7">
            <a:extLst>
              <a:ext uri="{FF2B5EF4-FFF2-40B4-BE49-F238E27FC236}">
                <a16:creationId xmlns:a16="http://schemas.microsoft.com/office/drawing/2014/main" id="{A5E33990-01C3-A793-BB8B-C93B8C5B46F1}"/>
              </a:ext>
            </a:extLst>
          </p:cNvPr>
          <p:cNvSpPr txBox="1"/>
          <p:nvPr/>
        </p:nvSpPr>
        <p:spPr>
          <a:xfrm>
            <a:off x="7405141" y="2593298"/>
            <a:ext cx="4452079" cy="2246769"/>
          </a:xfrm>
          <a:prstGeom prst="rect">
            <a:avLst/>
          </a:prstGeom>
          <a:noFill/>
        </p:spPr>
        <p:txBody>
          <a:bodyPr wrap="square" rtlCol="0">
            <a:spAutoFit/>
          </a:bodyPr>
          <a:lstStyle/>
          <a:p>
            <a:pPr marL="285750" indent="-285750">
              <a:buFont typeface="Arial" panose="020B0604020202020204" pitchFamily="34" charset="0"/>
              <a:buChar char="•"/>
            </a:pPr>
            <a:r>
              <a:rPr lang="es-MX" sz="2800" dirty="0"/>
              <a:t>22 de marzo, día mundial del agua</a:t>
            </a:r>
          </a:p>
          <a:p>
            <a:pPr marL="285750" indent="-285750">
              <a:buFont typeface="Arial" panose="020B0604020202020204" pitchFamily="34" charset="0"/>
              <a:buChar char="•"/>
            </a:pPr>
            <a:r>
              <a:rPr lang="es-MX" sz="2800" dirty="0"/>
              <a:t>23 de marzo, día mundial de la</a:t>
            </a:r>
          </a:p>
          <a:p>
            <a:r>
              <a:rPr lang="es-MX" sz="2800" dirty="0"/>
              <a:t>     meteorología</a:t>
            </a:r>
          </a:p>
        </p:txBody>
      </p:sp>
    </p:spTree>
    <p:extLst>
      <p:ext uri="{BB962C8B-B14F-4D97-AF65-F5344CB8AC3E}">
        <p14:creationId xmlns:p14="http://schemas.microsoft.com/office/powerpoint/2010/main" val="1833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9EEF0-949B-F5E1-ED5C-D1ED9C1B6925}"/>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A15D5923-02EB-26F6-63F5-92356535AD46}"/>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09E7CECE-C655-B4A3-1BAF-0D13DD4E5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F14977EB-91AB-870A-A54B-5C830634F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EA44421E-9B7A-2907-7611-00A6426FA5ED}"/>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3B257A52-00F6-A3E7-05FD-3C4C06940A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58152" y="0"/>
            <a:ext cx="1733848" cy="1655404"/>
          </a:xfrm>
          <a:prstGeom prst="rect">
            <a:avLst/>
          </a:prstGeom>
          <a:noFill/>
          <a:ln>
            <a:noFill/>
          </a:ln>
        </p:spPr>
      </p:pic>
      <p:sp>
        <p:nvSpPr>
          <p:cNvPr id="8" name="Título 1">
            <a:extLst>
              <a:ext uri="{FF2B5EF4-FFF2-40B4-BE49-F238E27FC236}">
                <a16:creationId xmlns:a16="http://schemas.microsoft.com/office/drawing/2014/main" id="{85AFDB8C-8BF7-0B00-42B8-97047F68E545}"/>
              </a:ext>
            </a:extLst>
          </p:cNvPr>
          <p:cNvSpPr>
            <a:spLocks noGrp="1"/>
          </p:cNvSpPr>
          <p:nvPr>
            <p:ph type="title"/>
          </p:nvPr>
        </p:nvSpPr>
        <p:spPr>
          <a:xfrm>
            <a:off x="494611" y="992622"/>
            <a:ext cx="9549934" cy="1325563"/>
          </a:xfrm>
        </p:spPr>
        <p:txBody>
          <a:bodyPr/>
          <a:lstStyle/>
          <a:p>
            <a:pPr marL="0" indent="0" algn="ctr">
              <a:buNone/>
            </a:pPr>
            <a:r>
              <a:rPr lang="es-MX" b="1" dirty="0"/>
              <a:t>La importancia de medir la lluvia y los caudales, desde la academia</a:t>
            </a:r>
          </a:p>
        </p:txBody>
      </p:sp>
      <p:sp>
        <p:nvSpPr>
          <p:cNvPr id="9" name="Marcador de contenido 2">
            <a:extLst>
              <a:ext uri="{FF2B5EF4-FFF2-40B4-BE49-F238E27FC236}">
                <a16:creationId xmlns:a16="http://schemas.microsoft.com/office/drawing/2014/main" id="{1B777445-4041-8762-24BC-6C308FD94E95}"/>
              </a:ext>
            </a:extLst>
          </p:cNvPr>
          <p:cNvSpPr txBox="1">
            <a:spLocks/>
          </p:cNvSpPr>
          <p:nvPr/>
        </p:nvSpPr>
        <p:spPr>
          <a:xfrm>
            <a:off x="838200" y="1825625"/>
            <a:ext cx="10515600" cy="5174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Para la docencia y la realización de tesis, con ejemplos reales</a:t>
            </a:r>
          </a:p>
          <a:p>
            <a:r>
              <a:rPr lang="es-MX" dirty="0"/>
              <a:t>Realizar análisis del comportamiento de las variables hidrológicas regionales con fines de investigación</a:t>
            </a:r>
          </a:p>
          <a:p>
            <a:r>
              <a:rPr lang="es-MX" dirty="0"/>
              <a:t>Modelos lluvia-escurrimiento (HEC-HMS, SWAT)</a:t>
            </a:r>
          </a:p>
          <a:p>
            <a:r>
              <a:rPr lang="es-MX" dirty="0"/>
              <a:t>Ecuación IDF precipitación</a:t>
            </a:r>
          </a:p>
          <a:p>
            <a:r>
              <a:rPr lang="es-MX" dirty="0"/>
              <a:t>Tormentas diseño</a:t>
            </a:r>
          </a:p>
          <a:p>
            <a:r>
              <a:rPr lang="es-MX" dirty="0"/>
              <a:t>Hidráulica de ríos (HEC-RAS)</a:t>
            </a:r>
          </a:p>
          <a:p>
            <a:r>
              <a:rPr lang="es-MX" dirty="0"/>
              <a:t>Estudios de cambio climático</a:t>
            </a:r>
          </a:p>
          <a:p>
            <a:r>
              <a:rPr lang="es-MX" dirty="0"/>
              <a:t>Análisis y pronóstico de sequías</a:t>
            </a:r>
          </a:p>
          <a:p>
            <a:r>
              <a:rPr lang="es-MX" dirty="0"/>
              <a:t>Planeación de la operación de distritos de riego</a:t>
            </a:r>
          </a:p>
        </p:txBody>
      </p:sp>
    </p:spTree>
    <p:extLst>
      <p:ext uri="{BB962C8B-B14F-4D97-AF65-F5344CB8AC3E}">
        <p14:creationId xmlns:p14="http://schemas.microsoft.com/office/powerpoint/2010/main" val="391053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EA39C-3896-D9E8-DDAF-E9353B24E0F2}"/>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62229FD7-33E6-E7F5-555C-474674F6F093}"/>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2C283C7E-6C43-6B89-F94B-70C3172BE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725E9EF5-1008-F470-8607-8E6EAE84E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D20E24A2-8F75-4EA8-8B55-036AB7AE671A}"/>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0F72BF63-1CD3-B09D-F23C-77275D191F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84080" y="0"/>
            <a:ext cx="1733848" cy="1655404"/>
          </a:xfrm>
          <a:prstGeom prst="rect">
            <a:avLst/>
          </a:prstGeom>
          <a:noFill/>
          <a:ln>
            <a:noFill/>
          </a:ln>
        </p:spPr>
      </p:pic>
      <p:sp>
        <p:nvSpPr>
          <p:cNvPr id="2" name="Título 1">
            <a:extLst>
              <a:ext uri="{FF2B5EF4-FFF2-40B4-BE49-F238E27FC236}">
                <a16:creationId xmlns:a16="http://schemas.microsoft.com/office/drawing/2014/main" id="{21BE9562-0EC8-DBB7-A83C-EFDE1F89CA42}"/>
              </a:ext>
            </a:extLst>
          </p:cNvPr>
          <p:cNvSpPr>
            <a:spLocks noGrp="1"/>
          </p:cNvSpPr>
          <p:nvPr>
            <p:ph type="title"/>
          </p:nvPr>
        </p:nvSpPr>
        <p:spPr>
          <a:xfrm>
            <a:off x="852446" y="1018743"/>
            <a:ext cx="8388536" cy="865475"/>
          </a:xfrm>
        </p:spPr>
        <p:txBody>
          <a:bodyPr>
            <a:noAutofit/>
          </a:bodyPr>
          <a:lstStyle/>
          <a:p>
            <a:pPr marL="0" indent="0" algn="ctr">
              <a:buNone/>
            </a:pPr>
            <a:r>
              <a:rPr lang="es-MX" sz="3200" b="1" dirty="0"/>
              <a:t>MEDICIÓN DE DATOS DE LLUVIA EN MÉXICO</a:t>
            </a:r>
          </a:p>
        </p:txBody>
      </p:sp>
      <p:sp>
        <p:nvSpPr>
          <p:cNvPr id="7" name="Marcador de contenido 2">
            <a:extLst>
              <a:ext uri="{FF2B5EF4-FFF2-40B4-BE49-F238E27FC236}">
                <a16:creationId xmlns:a16="http://schemas.microsoft.com/office/drawing/2014/main" id="{C4EB7E73-7001-C81F-31D8-21EB8B7A2AB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t>Pluviometro</a:t>
            </a:r>
          </a:p>
          <a:p>
            <a:r>
              <a:rPr lang="es-MX"/>
              <a:t>Pluviografo</a:t>
            </a:r>
          </a:p>
          <a:p>
            <a:r>
              <a:rPr lang="es-MX"/>
              <a:t>Estación Meteorológica Automática (EMA)</a:t>
            </a:r>
          </a:p>
          <a:p>
            <a:r>
              <a:rPr lang="es-MX"/>
              <a:t>Imágenes de satélite</a:t>
            </a:r>
          </a:p>
          <a:p>
            <a:r>
              <a:rPr lang="es-MX"/>
              <a:t>Radar</a:t>
            </a:r>
          </a:p>
          <a:p>
            <a:endParaRPr lang="es-MX" dirty="0"/>
          </a:p>
        </p:txBody>
      </p:sp>
    </p:spTree>
    <p:extLst>
      <p:ext uri="{BB962C8B-B14F-4D97-AF65-F5344CB8AC3E}">
        <p14:creationId xmlns:p14="http://schemas.microsoft.com/office/powerpoint/2010/main" val="353858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55E74-CF81-3B29-E58C-5EC72E426ADC}"/>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67E66932-89A5-19AC-A762-323382FF794B}"/>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427DEF79-8A7B-CD92-478D-39585C139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699F95C9-DF18-7990-2290-E80C6685E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5F8701F9-6297-06CA-B36A-69E7226BDCFD}"/>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4C195BCD-8A2D-68D9-C8B6-9C4A857C54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86876" y="141224"/>
            <a:ext cx="1733848" cy="1655404"/>
          </a:xfrm>
          <a:prstGeom prst="rect">
            <a:avLst/>
          </a:prstGeom>
          <a:noFill/>
          <a:ln>
            <a:noFill/>
          </a:ln>
        </p:spPr>
      </p:pic>
      <p:sp>
        <p:nvSpPr>
          <p:cNvPr id="2" name="Título 1">
            <a:extLst>
              <a:ext uri="{FF2B5EF4-FFF2-40B4-BE49-F238E27FC236}">
                <a16:creationId xmlns:a16="http://schemas.microsoft.com/office/drawing/2014/main" id="{367CF924-FC47-31D0-F400-2FA816529BAA}"/>
              </a:ext>
            </a:extLst>
          </p:cNvPr>
          <p:cNvSpPr>
            <a:spLocks noGrp="1"/>
          </p:cNvSpPr>
          <p:nvPr>
            <p:ph type="title"/>
          </p:nvPr>
        </p:nvSpPr>
        <p:spPr>
          <a:xfrm>
            <a:off x="768927" y="850035"/>
            <a:ext cx="7987145" cy="826366"/>
          </a:xfrm>
        </p:spPr>
        <p:txBody>
          <a:bodyPr>
            <a:normAutofit/>
          </a:bodyPr>
          <a:lstStyle/>
          <a:p>
            <a:pPr marL="0" indent="0" algn="ctr">
              <a:buNone/>
            </a:pPr>
            <a:r>
              <a:rPr lang="es-MX" sz="3200" b="1" dirty="0"/>
              <a:t>Quién mide la lluvia en México?</a:t>
            </a:r>
          </a:p>
        </p:txBody>
      </p:sp>
      <p:sp>
        <p:nvSpPr>
          <p:cNvPr id="8" name="Marcador de contenido 2">
            <a:extLst>
              <a:ext uri="{FF2B5EF4-FFF2-40B4-BE49-F238E27FC236}">
                <a16:creationId xmlns:a16="http://schemas.microsoft.com/office/drawing/2014/main" id="{D3FE5603-383C-3C44-2846-AD2F628CF177}"/>
              </a:ext>
            </a:extLst>
          </p:cNvPr>
          <p:cNvSpPr txBox="1">
            <a:spLocks/>
          </p:cNvSpPr>
          <p:nvPr/>
        </p:nvSpPr>
        <p:spPr>
          <a:xfrm>
            <a:off x="838200" y="1825625"/>
            <a:ext cx="10515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3200" dirty="0"/>
              <a:t>El Servicio Meteorológico Nacional, SMN, el cual depende de la Comisión Nacional del Agua, CONAGUA</a:t>
            </a:r>
          </a:p>
          <a:p>
            <a:r>
              <a:rPr lang="es-MX" sz="3200" dirty="0"/>
              <a:t>La Comisión Federal de Electricidad (CFE)</a:t>
            </a:r>
          </a:p>
          <a:p>
            <a:r>
              <a:rPr lang="es-MX" sz="3200" dirty="0"/>
              <a:t>Comisiones Estatales del Agua</a:t>
            </a:r>
          </a:p>
          <a:p>
            <a:r>
              <a:rPr lang="es-MX" sz="3200" dirty="0"/>
              <a:t>Protección Civil</a:t>
            </a:r>
          </a:p>
          <a:p>
            <a:r>
              <a:rPr lang="es-MX" sz="3200" dirty="0"/>
              <a:t>Secretaría de Marina</a:t>
            </a:r>
          </a:p>
          <a:p>
            <a:r>
              <a:rPr lang="es-MX" sz="3200" dirty="0"/>
              <a:t>Sistema de agua potable de la </a:t>
            </a:r>
            <a:r>
              <a:rPr lang="es-MX" sz="3200" dirty="0" err="1"/>
              <a:t>CdMx</a:t>
            </a:r>
            <a:r>
              <a:rPr lang="es-MX" sz="3200" dirty="0"/>
              <a:t> (SACM)</a:t>
            </a:r>
          </a:p>
          <a:p>
            <a:endParaRPr lang="es-MX" sz="3200" dirty="0"/>
          </a:p>
          <a:p>
            <a:pPr marL="0" indent="0">
              <a:buFont typeface="Arial" panose="020B0604020202020204" pitchFamily="34" charset="0"/>
              <a:buNone/>
            </a:pPr>
            <a:r>
              <a:rPr lang="es-MX" sz="3200" dirty="0"/>
              <a:t>Sin embargo, el único que da libre acceso a sus bases de datos es el SMN, a través de internet. La estación meteorológica Tacubaya Observatorio </a:t>
            </a:r>
            <a:r>
              <a:rPr lang="es-MX" sz="3200" dirty="0" err="1"/>
              <a:t>CdMX</a:t>
            </a:r>
            <a:r>
              <a:rPr lang="es-MX" sz="3200" dirty="0"/>
              <a:t>, opera desde el año 1877 (148 años)</a:t>
            </a:r>
          </a:p>
        </p:txBody>
      </p:sp>
    </p:spTree>
    <p:extLst>
      <p:ext uri="{BB962C8B-B14F-4D97-AF65-F5344CB8AC3E}">
        <p14:creationId xmlns:p14="http://schemas.microsoft.com/office/powerpoint/2010/main" val="406656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416D496-AE2A-C2DE-6375-FE04AB0686FF}"/>
              </a:ext>
            </a:extLst>
          </p:cNvPr>
          <p:cNvSpPr>
            <a:spLocks noGrp="1"/>
          </p:cNvSpPr>
          <p:nvPr>
            <p:ph type="title"/>
          </p:nvPr>
        </p:nvSpPr>
        <p:spPr>
          <a:xfrm>
            <a:off x="7553181" y="3565964"/>
            <a:ext cx="4126200" cy="884160"/>
          </a:xfrm>
        </p:spPr>
        <p:txBody>
          <a:bodyPr/>
          <a:lstStyle/>
          <a:p>
            <a:r>
              <a:rPr lang="es-MX" sz="3600" b="1" dirty="0"/>
              <a:t>Medición de lluvia</a:t>
            </a:r>
          </a:p>
        </p:txBody>
      </p:sp>
      <p:pic>
        <p:nvPicPr>
          <p:cNvPr id="5" name="Picture 2">
            <a:extLst>
              <a:ext uri="{FF2B5EF4-FFF2-40B4-BE49-F238E27FC236}">
                <a16:creationId xmlns:a16="http://schemas.microsoft.com/office/drawing/2014/main" id="{1EC6701D-6364-868B-B81C-5666A3924F3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4213" y="1768838"/>
            <a:ext cx="5731386" cy="5332049"/>
          </a:xfrm>
          <a:noFill/>
        </p:spPr>
      </p:pic>
      <p:pic>
        <p:nvPicPr>
          <p:cNvPr id="6" name="Picture 2">
            <a:extLst>
              <a:ext uri="{FF2B5EF4-FFF2-40B4-BE49-F238E27FC236}">
                <a16:creationId xmlns:a16="http://schemas.microsoft.com/office/drawing/2014/main" id="{557626CA-F070-9814-3791-32E9262F4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6444" y="-1"/>
            <a:ext cx="7632700" cy="7100888"/>
          </a:xfrm>
          <a:prstGeom prst="rect">
            <a:avLst/>
          </a:prstGeom>
          <a:noFill/>
          <a:ln w="0">
            <a:noFill/>
          </a:ln>
        </p:spPr>
      </p:pic>
    </p:spTree>
    <p:extLst>
      <p:ext uri="{BB962C8B-B14F-4D97-AF65-F5344CB8AC3E}">
        <p14:creationId xmlns:p14="http://schemas.microsoft.com/office/powerpoint/2010/main" val="194683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B3197-D66F-B184-B121-E716BC45440C}"/>
            </a:ext>
          </a:extLst>
        </p:cNvPr>
        <p:cNvGrpSpPr/>
        <p:nvPr/>
      </p:nvGrpSpPr>
      <p:grpSpPr>
        <a:xfrm>
          <a:off x="0" y="0"/>
          <a:ext cx="0" cy="0"/>
          <a:chOff x="0" y="0"/>
          <a:chExt cx="0" cy="0"/>
        </a:xfrm>
      </p:grpSpPr>
      <p:pic>
        <p:nvPicPr>
          <p:cNvPr id="93" name="Imagen 92">
            <a:extLst>
              <a:ext uri="{FF2B5EF4-FFF2-40B4-BE49-F238E27FC236}">
                <a16:creationId xmlns:a16="http://schemas.microsoft.com/office/drawing/2014/main" id="{765C36A9-1408-50B9-4C30-977114A1E331}"/>
              </a:ext>
            </a:extLst>
          </p:cNvPr>
          <p:cNvPicPr/>
          <p:nvPr/>
        </p:nvPicPr>
        <p:blipFill>
          <a:blip r:embed="rId2"/>
          <a:srcRect l="1145" t="31241" r="22325" b="24705"/>
          <a:stretch/>
        </p:blipFill>
        <p:spPr>
          <a:xfrm>
            <a:off x="217521" y="141224"/>
            <a:ext cx="3444184" cy="442065"/>
          </a:xfrm>
          <a:prstGeom prst="rect">
            <a:avLst/>
          </a:prstGeom>
          <a:noFill/>
          <a:ln w="0">
            <a:noFill/>
          </a:ln>
        </p:spPr>
      </p:pic>
      <p:pic>
        <p:nvPicPr>
          <p:cNvPr id="4" name="Imagen 3">
            <a:extLst>
              <a:ext uri="{FF2B5EF4-FFF2-40B4-BE49-F238E27FC236}">
                <a16:creationId xmlns:a16="http://schemas.microsoft.com/office/drawing/2014/main" id="{FA6B0A9A-D4DA-FA03-B6B5-A6F682F12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21" y="141224"/>
            <a:ext cx="434232" cy="434232"/>
          </a:xfrm>
          <a:prstGeom prst="rect">
            <a:avLst/>
          </a:prstGeom>
        </p:spPr>
      </p:pic>
      <p:pic>
        <p:nvPicPr>
          <p:cNvPr id="5" name="Imagen 4">
            <a:extLst>
              <a:ext uri="{FF2B5EF4-FFF2-40B4-BE49-F238E27FC236}">
                <a16:creationId xmlns:a16="http://schemas.microsoft.com/office/drawing/2014/main" id="{1997A083-6D00-FDB4-2AF0-E303A427A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 y="6207534"/>
            <a:ext cx="1047796" cy="563579"/>
          </a:xfrm>
          <a:prstGeom prst="rect">
            <a:avLst/>
          </a:prstGeom>
        </p:spPr>
      </p:pic>
      <p:sp>
        <p:nvSpPr>
          <p:cNvPr id="6" name="CuadroTexto 5">
            <a:extLst>
              <a:ext uri="{FF2B5EF4-FFF2-40B4-BE49-F238E27FC236}">
                <a16:creationId xmlns:a16="http://schemas.microsoft.com/office/drawing/2014/main" id="{E0DE0931-99E7-EF2F-2A7C-96A56FCAD018}"/>
              </a:ext>
            </a:extLst>
          </p:cNvPr>
          <p:cNvSpPr txBox="1"/>
          <p:nvPr/>
        </p:nvSpPr>
        <p:spPr>
          <a:xfrm>
            <a:off x="4230690" y="152402"/>
            <a:ext cx="3313729" cy="430887"/>
          </a:xfrm>
          <a:prstGeom prst="rect">
            <a:avLst/>
          </a:prstGeom>
          <a:noFill/>
        </p:spPr>
        <p:txBody>
          <a:bodyPr wrap="none" rtlCol="0">
            <a:spAutoFit/>
          </a:bodyPr>
          <a:lstStyle/>
          <a:p>
            <a:pPr algn="ctr"/>
            <a:r>
              <a:rPr lang="es-ES" sz="1100" b="1" dirty="0">
                <a:solidFill>
                  <a:srgbClr val="691932"/>
                </a:solidFill>
                <a:latin typeface="Noto Sans"/>
              </a:rPr>
              <a:t>DIA MUNDIAL DEL AGUA 2026</a:t>
            </a:r>
          </a:p>
          <a:p>
            <a:pPr algn="ctr"/>
            <a:r>
              <a:rPr lang="es-ES" sz="1100" b="1" dirty="0">
                <a:solidFill>
                  <a:srgbClr val="691932"/>
                </a:solidFill>
                <a:latin typeface="Noto Sans"/>
              </a:rPr>
              <a:t>DONDE FLUYE EL AGUA, CRECE LA IGUALDAD</a:t>
            </a:r>
            <a:endParaRPr lang="es-MX" sz="1100" b="1" dirty="0">
              <a:solidFill>
                <a:srgbClr val="691932"/>
              </a:solidFill>
              <a:latin typeface="Noto Sans"/>
            </a:endParaRPr>
          </a:p>
        </p:txBody>
      </p:sp>
      <p:pic>
        <p:nvPicPr>
          <p:cNvPr id="3" name="Imagen 2">
            <a:extLst>
              <a:ext uri="{FF2B5EF4-FFF2-40B4-BE49-F238E27FC236}">
                <a16:creationId xmlns:a16="http://schemas.microsoft.com/office/drawing/2014/main" id="{3091F568-1F54-232B-A8D3-AC106C25FF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87098" y="0"/>
            <a:ext cx="1733848" cy="1655404"/>
          </a:xfrm>
          <a:prstGeom prst="rect">
            <a:avLst/>
          </a:prstGeom>
          <a:noFill/>
          <a:ln>
            <a:noFill/>
          </a:ln>
        </p:spPr>
      </p:pic>
      <p:sp>
        <p:nvSpPr>
          <p:cNvPr id="2" name="Título 1">
            <a:extLst>
              <a:ext uri="{FF2B5EF4-FFF2-40B4-BE49-F238E27FC236}">
                <a16:creationId xmlns:a16="http://schemas.microsoft.com/office/drawing/2014/main" id="{DADCD1E6-2737-B82D-7CAB-76575C37F05D}"/>
              </a:ext>
            </a:extLst>
          </p:cNvPr>
          <p:cNvSpPr>
            <a:spLocks noGrp="1"/>
          </p:cNvSpPr>
          <p:nvPr>
            <p:ph type="title"/>
          </p:nvPr>
        </p:nvSpPr>
        <p:spPr>
          <a:xfrm>
            <a:off x="471054" y="1003801"/>
            <a:ext cx="8936182" cy="769582"/>
          </a:xfrm>
        </p:spPr>
        <p:txBody>
          <a:bodyPr/>
          <a:lstStyle/>
          <a:p>
            <a:pPr marL="0" indent="0" algn="ctr">
              <a:buNone/>
            </a:pPr>
            <a:r>
              <a:rPr lang="es-MX" b="1" dirty="0"/>
              <a:t>Quién mide los escurrimientos en México?</a:t>
            </a:r>
          </a:p>
        </p:txBody>
      </p:sp>
      <p:sp>
        <p:nvSpPr>
          <p:cNvPr id="7" name="Marcador de contenido 2">
            <a:extLst>
              <a:ext uri="{FF2B5EF4-FFF2-40B4-BE49-F238E27FC236}">
                <a16:creationId xmlns:a16="http://schemas.microsoft.com/office/drawing/2014/main" id="{75DA9367-678D-726E-3392-049309059D87}"/>
              </a:ext>
            </a:extLst>
          </p:cNvPr>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3200"/>
              <a:t>La CONAGUA (base de datos BANDAS hasta el 2014)</a:t>
            </a:r>
          </a:p>
          <a:p>
            <a:r>
              <a:rPr lang="es-MX" sz="3200"/>
              <a:t>La Comisión Federal de Electricidad (CFE)</a:t>
            </a:r>
          </a:p>
          <a:p>
            <a:r>
              <a:rPr lang="es-MX" sz="3200"/>
              <a:t>Comisiones estatales del agua</a:t>
            </a:r>
          </a:p>
          <a:p>
            <a:r>
              <a:rPr lang="es-MX" sz="3200"/>
              <a:t>Protección Civil</a:t>
            </a:r>
          </a:p>
          <a:p>
            <a:pPr marL="0" indent="0">
              <a:buFont typeface="Arial" panose="020B0604020202020204" pitchFamily="34" charset="0"/>
              <a:buNone/>
            </a:pPr>
            <a:endParaRPr lang="es-MX" sz="3200"/>
          </a:p>
          <a:p>
            <a:endParaRPr lang="es-MX" sz="3200"/>
          </a:p>
          <a:p>
            <a:pPr marL="0" indent="0">
              <a:buFont typeface="Arial" panose="020B0604020202020204" pitchFamily="34" charset="0"/>
              <a:buNone/>
            </a:pPr>
            <a:r>
              <a:rPr lang="es-MX" sz="3200"/>
              <a:t>Sin embargo, el único que da libre acceso a sus bases de datos es la CONAGUA, aunque están desactualizados.</a:t>
            </a:r>
            <a:endParaRPr lang="es-MX" sz="3200" dirty="0"/>
          </a:p>
        </p:txBody>
      </p:sp>
    </p:spTree>
    <p:extLst>
      <p:ext uri="{BB962C8B-B14F-4D97-AF65-F5344CB8AC3E}">
        <p14:creationId xmlns:p14="http://schemas.microsoft.com/office/powerpoint/2010/main" val="188018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D:\CHIAPAS_MONITOREO_2009\FOTOS_OCT26_27_2009\DSC00264.JPG">
            <a:extLst>
              <a:ext uri="{FF2B5EF4-FFF2-40B4-BE49-F238E27FC236}">
                <a16:creationId xmlns:a16="http://schemas.microsoft.com/office/drawing/2014/main" id="{1DD6D795-0475-3B9D-B5CB-C2DAD2E992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214313"/>
            <a:ext cx="8215313" cy="6500812"/>
          </a:xfrm>
          <a:noFill/>
        </p:spPr>
      </p:pic>
      <p:sp>
        <p:nvSpPr>
          <p:cNvPr id="4" name="CuadroTexto 3">
            <a:extLst>
              <a:ext uri="{FF2B5EF4-FFF2-40B4-BE49-F238E27FC236}">
                <a16:creationId xmlns:a16="http://schemas.microsoft.com/office/drawing/2014/main" id="{A50C84C6-A1AB-75AA-FDB6-5D478A474102}"/>
              </a:ext>
            </a:extLst>
          </p:cNvPr>
          <p:cNvSpPr txBox="1"/>
          <p:nvPr/>
        </p:nvSpPr>
        <p:spPr>
          <a:xfrm>
            <a:off x="9179416" y="1873770"/>
            <a:ext cx="2602854" cy="2246769"/>
          </a:xfrm>
          <a:prstGeom prst="rect">
            <a:avLst/>
          </a:prstGeom>
          <a:noFill/>
        </p:spPr>
        <p:txBody>
          <a:bodyPr wrap="square" rtlCol="0">
            <a:spAutoFit/>
          </a:bodyPr>
          <a:lstStyle/>
          <a:p>
            <a:r>
              <a:rPr lang="es-MX" sz="2800" b="1" dirty="0"/>
              <a:t>ESTACIÓN DE AFORO</a:t>
            </a:r>
          </a:p>
          <a:p>
            <a:r>
              <a:rPr lang="es-MX" sz="2800" b="1" dirty="0"/>
              <a:t>MAL PASO</a:t>
            </a:r>
          </a:p>
          <a:p>
            <a:r>
              <a:rPr lang="es-MX" sz="2800" b="1" dirty="0"/>
              <a:t>TAPACHULA</a:t>
            </a:r>
          </a:p>
          <a:p>
            <a:r>
              <a:rPr lang="es-MX" sz="2800" b="1" dirty="0"/>
              <a:t>CHIAPAS</a:t>
            </a:r>
          </a:p>
        </p:txBody>
      </p:sp>
      <p:pic>
        <p:nvPicPr>
          <p:cNvPr id="6" name="Picture 2" descr="D:\CHIAPAS_MONITOREO_2009\FOTOS_OCT26_27_2009\DSC00264.JPG">
            <a:extLst>
              <a:ext uri="{FF2B5EF4-FFF2-40B4-BE49-F238E27FC236}">
                <a16:creationId xmlns:a16="http://schemas.microsoft.com/office/drawing/2014/main" id="{1DD6D795-0475-3B9D-B5CB-C2DAD2E99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66775" y="366713"/>
            <a:ext cx="8215313" cy="6500812"/>
          </a:xfrm>
          <a:prstGeom prst="rect">
            <a:avLst/>
          </a:prstGeom>
          <a:noFill/>
        </p:spPr>
      </p:pic>
    </p:spTree>
    <p:extLst>
      <p:ext uri="{BB962C8B-B14F-4D97-AF65-F5344CB8AC3E}">
        <p14:creationId xmlns:p14="http://schemas.microsoft.com/office/powerpoint/2010/main" val="35780393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371</TotalTime>
  <Words>1409</Words>
  <Application>Microsoft Office PowerPoint</Application>
  <PresentationFormat>Panorámica</PresentationFormat>
  <Paragraphs>145</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Aptos</vt:lpstr>
      <vt:lpstr>Aptos Display</vt:lpstr>
      <vt:lpstr>Arial</vt:lpstr>
      <vt:lpstr>Noto Sans</vt:lpstr>
      <vt:lpstr>Noto Sans Medium</vt:lpstr>
      <vt:lpstr>Noto Sans SemiBold</vt:lpstr>
      <vt:lpstr>Tema de Office</vt:lpstr>
      <vt:lpstr>Presentación de PowerPoint</vt:lpstr>
      <vt:lpstr>Presentación de PowerPoint</vt:lpstr>
      <vt:lpstr>Presentación de PowerPoint</vt:lpstr>
      <vt:lpstr>La importancia de medir la lluvia y los caudales, desde la academia</vt:lpstr>
      <vt:lpstr>MEDICIÓN DE DATOS DE LLUVIA EN MÉXICO</vt:lpstr>
      <vt:lpstr>Quién mide la lluvia en México?</vt:lpstr>
      <vt:lpstr>Medición de lluvia</vt:lpstr>
      <vt:lpstr>Quién mide los escurrimientos en México?</vt:lpstr>
      <vt:lpstr>Presentación de PowerPoint</vt:lpstr>
      <vt:lpstr>Escalas temporales de los datos de lluvia</vt:lpstr>
      <vt:lpstr>Presentación de PowerPoint</vt:lpstr>
      <vt:lpstr>Presentación de PowerPoint</vt:lpstr>
      <vt:lpstr>Presentación de PowerPoint</vt:lpstr>
      <vt:lpstr>LA NECESIDAD DE DATOS DE LLUVIA EN ESTUDIOS       SOBRE EL AGUA (muy ligado a los datos de escurrimientos y otras variables meteorológicas)</vt:lpstr>
      <vt:lpstr>Presentación de PowerPoint</vt:lpstr>
      <vt:lpstr>APP CLIMATE ENGINE---CHIRPS, DAYMET </vt:lpstr>
      <vt:lpstr>LA NECESIDAD DE DATOS DE LLUVIA EN ESTUDIOS SOBRE EL AGUA </vt:lpstr>
      <vt:lpstr>EL DIAGNÓSTICO SOBRE LAS BASES DE DATOS HIDROMETEOROLÓGICAS EN MÉXICO</vt:lpstr>
      <vt:lpstr>EL DIAGNÓSTICO SOBRE LAS BASES DE DATOS HIDROMETEOROLÓGICAS EN MÉXICO</vt:lpstr>
      <vt:lpstr>Las deficiencias sobre los datos hidrometeorológicos</vt:lpstr>
      <vt:lpstr>Las deficiencias sobre los datos hidrometeorológicos</vt:lpstr>
      <vt:lpstr>8 DE AGOSTO DEL 2010; VEGA DE LOS GATOS TAPACHULA, CHIS. Tormenta que generó mucho sedimento</vt:lpstr>
      <vt:lpstr>Presentación de PowerPoint</vt:lpstr>
      <vt:lpstr>LAS ALTERNATIVAS A LAS DEFICIENCIAS EN LOS DATOS HIDROMETEOROLÓGICOS</vt:lpstr>
      <vt:lpstr>Si alguien con capacidad de tomar decisiones en CONAGUA y/o en CFE, me está leyendo, POR FAVOR:</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Guillermo Crespo Pichardo</dc:creator>
  <cp:lastModifiedBy>LAURA ALICIA IBAÑEZ CASTILLO</cp:lastModifiedBy>
  <cp:revision>65</cp:revision>
  <dcterms:created xsi:type="dcterms:W3CDTF">2025-03-04T22:04:55Z</dcterms:created>
  <dcterms:modified xsi:type="dcterms:W3CDTF">2026-03-24T13:32:12Z</dcterms:modified>
</cp:coreProperties>
</file>